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9144000" cy="6858000"/>
  <p:notesSz cx="6858000" cy="9144000"/>
  <p:defaultTextStyle>
    <a:lvl1pPr marL="40639" marR="40639">
      <a:defRPr>
        <a:uFill>
          <a:solidFill/>
        </a:uFill>
        <a:latin typeface="+mn-lt"/>
        <a:ea typeface="+mn-ea"/>
        <a:cs typeface="+mn-cs"/>
        <a:sym typeface="Arial"/>
      </a:defRPr>
    </a:lvl1pPr>
    <a:lvl2pPr marL="40639" marR="40639" indent="342900">
      <a:defRPr>
        <a:uFill>
          <a:solidFill/>
        </a:uFill>
        <a:latin typeface="+mn-lt"/>
        <a:ea typeface="+mn-ea"/>
        <a:cs typeface="+mn-cs"/>
        <a:sym typeface="Arial"/>
      </a:defRPr>
    </a:lvl2pPr>
    <a:lvl3pPr marL="40639" marR="40639" indent="685800">
      <a:defRPr>
        <a:uFill>
          <a:solidFill/>
        </a:uFill>
        <a:latin typeface="+mn-lt"/>
        <a:ea typeface="+mn-ea"/>
        <a:cs typeface="+mn-cs"/>
        <a:sym typeface="Arial"/>
      </a:defRPr>
    </a:lvl3pPr>
    <a:lvl4pPr marL="40639" marR="40639" indent="1028700">
      <a:defRPr>
        <a:uFill>
          <a:solidFill/>
        </a:uFill>
        <a:latin typeface="+mn-lt"/>
        <a:ea typeface="+mn-ea"/>
        <a:cs typeface="+mn-cs"/>
        <a:sym typeface="Arial"/>
      </a:defRPr>
    </a:lvl4pPr>
    <a:lvl5pPr marL="40639" marR="40639" indent="1371600">
      <a:defRPr>
        <a:uFill>
          <a:solidFill/>
        </a:uFill>
        <a:latin typeface="+mn-lt"/>
        <a:ea typeface="+mn-ea"/>
        <a:cs typeface="+mn-cs"/>
        <a:sym typeface="Arial"/>
      </a:defRPr>
    </a:lvl5pPr>
    <a:lvl6pPr marL="40639" marR="40639" indent="1714500">
      <a:defRPr>
        <a:uFill>
          <a:solidFill/>
        </a:uFill>
        <a:latin typeface="+mn-lt"/>
        <a:ea typeface="+mn-ea"/>
        <a:cs typeface="+mn-cs"/>
        <a:sym typeface="Arial"/>
      </a:defRPr>
    </a:lvl6pPr>
    <a:lvl7pPr marL="40639" marR="40639" indent="2057400">
      <a:defRPr>
        <a:uFill>
          <a:solidFill/>
        </a:uFill>
        <a:latin typeface="+mn-lt"/>
        <a:ea typeface="+mn-ea"/>
        <a:cs typeface="+mn-cs"/>
        <a:sym typeface="Arial"/>
      </a:defRPr>
    </a:lvl7pPr>
    <a:lvl8pPr marL="40639" marR="40639" indent="2400300">
      <a:defRPr>
        <a:uFill>
          <a:solidFill/>
        </a:uFill>
        <a:latin typeface="+mn-lt"/>
        <a:ea typeface="+mn-ea"/>
        <a:cs typeface="+mn-cs"/>
        <a:sym typeface="Arial"/>
      </a:defRPr>
    </a:lvl8pPr>
    <a:lvl9pPr marL="40639" marR="40639" indent="2743200">
      <a:defRPr>
        <a:uFill>
          <a:solidFill/>
        </a:uFill>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ph type="sldImg"/>
          </p:nvPr>
        </p:nvSpPr>
        <p:spPr>
          <a:xfrm>
            <a:off x="1143000" y="685800"/>
            <a:ext cx="4572000" cy="3429000"/>
          </a:xfrm>
          <a:prstGeom prst="rect">
            <a:avLst/>
          </a:prstGeom>
        </p:spPr>
        <p:txBody>
          <a:bodyPr/>
          <a:lstStyle/>
          <a:p>
            <a:pPr lvl="0"/>
          </a:p>
        </p:txBody>
      </p:sp>
      <p:sp>
        <p:nvSpPr>
          <p:cNvPr id="103" name="Shape 10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5.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jpeg"/><Relationship Id="rId9" Type="http://schemas.openxmlformats.org/officeDocument/2006/relationships/image" Target="../media/image3.png"/><Relationship Id="rId10" Type="http://schemas.openxmlformats.org/officeDocument/2006/relationships/image" Target="../media/image4.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12.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3.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3.png"/><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3_Default Design">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10_Default Design">
    <p:spTree>
      <p:nvGrpSpPr>
        <p:cNvPr id="1" name=""/>
        <p:cNvGrpSpPr/>
        <p:nvPr/>
      </p:nvGrpSpPr>
      <p:grpSpPr>
        <a:xfrm>
          <a:off x="0" y="0"/>
          <a:ext cx="0" cy="0"/>
          <a:chOff x="0" y="0"/>
          <a:chExt cx="0" cy="0"/>
        </a:xfrm>
      </p:grpSpPr>
      <p:pic>
        <p:nvPicPr>
          <p:cNvPr id="8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8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8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8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8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88" name="Example_6.png"/>
          <p:cNvPicPr/>
          <p:nvPr/>
        </p:nvPicPr>
        <p:blipFill>
          <a:blip r:embed="rId7">
            <a:extLst/>
          </a:blip>
          <a:stretch>
            <a:fillRect/>
          </a:stretch>
        </p:blipFill>
        <p:spPr>
          <a:xfrm>
            <a:off x="581025" y="657225"/>
            <a:ext cx="6738938" cy="2990850"/>
          </a:xfrm>
          <a:prstGeom prst="rect">
            <a:avLst/>
          </a:prstGeom>
          <a:ln w="12700">
            <a:miter lim="400000"/>
          </a:ln>
        </p:spPr>
      </p:pic>
      <p:pic>
        <p:nvPicPr>
          <p:cNvPr id="89" name="09PreAlg LNHeader04-03.png"/>
          <p:cNvPicPr/>
          <p:nvPr/>
        </p:nvPicPr>
        <p:blipFill>
          <a:blip r:embed="rId8">
            <a:extLst/>
          </a:blip>
          <a:stretch>
            <a:fillRect/>
          </a:stretch>
        </p:blipFill>
        <p:spPr>
          <a:xfrm>
            <a:off x="0" y="-28575"/>
            <a:ext cx="1143001" cy="641351"/>
          </a:xfrm>
          <a:prstGeom prst="rect">
            <a:avLst/>
          </a:prstGeom>
          <a:ln w="12700">
            <a:miter lim="400000"/>
          </a:ln>
        </p:spPr>
      </p:pic>
      <p:pic>
        <p:nvPicPr>
          <p:cNvPr id="90" name="09PreAlg LTHeader04-03.png"/>
          <p:cNvPicPr/>
          <p:nvPr/>
        </p:nvPicPr>
        <p:blipFill>
          <a:blip r:embed="rId9">
            <a:extLst/>
          </a:blip>
          <a:stretch>
            <a:fillRect/>
          </a:stretch>
        </p:blipFill>
        <p:spPr>
          <a:xfrm>
            <a:off x="1819275" y="0"/>
            <a:ext cx="7324726" cy="419101"/>
          </a:xfrm>
          <a:prstGeom prst="rect">
            <a:avLst/>
          </a:prstGeom>
          <a:ln w="12700">
            <a:miter lim="400000"/>
          </a:ln>
        </p:spPr>
      </p:pic>
      <p:sp>
        <p:nvSpPr>
          <p:cNvPr id="91" name="Shape 9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11_Default Design">
    <p:spTree>
      <p:nvGrpSpPr>
        <p:cNvPr id="1" name=""/>
        <p:cNvGrpSpPr/>
        <p:nvPr/>
      </p:nvGrpSpPr>
      <p:grpSpPr>
        <a:xfrm>
          <a:off x="0" y="0"/>
          <a:ext cx="0" cy="0"/>
          <a:chOff x="0" y="0"/>
          <a:chExt cx="0" cy="0"/>
        </a:xfrm>
      </p:grpSpPr>
      <p:pic>
        <p:nvPicPr>
          <p:cNvPr id="93" name="09_Pre-Algbra EndOf.jpg"/>
          <p:cNvPicPr/>
          <p:nvPr/>
        </p:nvPicPr>
        <p:blipFill>
          <a:blip r:embed="rId2">
            <a:extLst/>
          </a:blip>
          <a:stretch>
            <a:fillRect/>
          </a:stretch>
        </p:blipFill>
        <p:spPr>
          <a:xfrm>
            <a:off x="0" y="0"/>
            <a:ext cx="9144001" cy="6858000"/>
          </a:xfrm>
          <a:prstGeom prst="rect">
            <a:avLst/>
          </a:prstGeom>
          <a:ln w="12700">
            <a:miter lim="400000"/>
          </a:ln>
        </p:spPr>
      </p:pic>
      <p:pic>
        <p:nvPicPr>
          <p:cNvPr id="94" name="09_PreAlg_MasterInterface.png"/>
          <p:cNvPicPr/>
          <p:nvPr/>
        </p:nvPicPr>
        <p:blipFill>
          <a:blip r:embed="rId3">
            <a:extLst/>
          </a:blip>
          <a:stretch>
            <a:fillRect/>
          </a:stretch>
        </p:blipFill>
        <p:spPr>
          <a:xfrm>
            <a:off x="0" y="0"/>
            <a:ext cx="9144000" cy="6858000"/>
          </a:xfrm>
          <a:prstGeom prst="rect">
            <a:avLst/>
          </a:prstGeom>
          <a:ln w="12700">
            <a:miter lim="400000"/>
          </a:ln>
        </p:spPr>
      </p:pic>
      <p:pic>
        <p:nvPicPr>
          <p:cNvPr id="95" name="09_Pre-Algbra-Nav_Bar-short.png"/>
          <p:cNvPicPr/>
          <p:nvPr/>
        </p:nvPicPr>
        <p:blipFill>
          <a:blip r:embed="rId4">
            <a:extLst/>
          </a:blip>
          <a:stretch>
            <a:fillRect/>
          </a:stretch>
        </p:blipFill>
        <p:spPr>
          <a:xfrm>
            <a:off x="2114550" y="6072187"/>
            <a:ext cx="7029450" cy="785813"/>
          </a:xfrm>
          <a:prstGeom prst="rect">
            <a:avLst/>
          </a:prstGeom>
          <a:ln w="12700">
            <a:miter lim="400000"/>
          </a:ln>
        </p:spPr>
      </p:pic>
      <p:pic>
        <p:nvPicPr>
          <p:cNvPr id="96" name="09_PAlg-Back.png"/>
          <p:cNvPicPr/>
          <p:nvPr/>
        </p:nvPicPr>
        <p:blipFill>
          <a:blip r:embed="rId5">
            <a:extLst/>
          </a:blip>
          <a:stretch>
            <a:fillRect/>
          </a:stretch>
        </p:blipFill>
        <p:spPr>
          <a:xfrm>
            <a:off x="8020050" y="6315075"/>
            <a:ext cx="441326" cy="441326"/>
          </a:xfrm>
          <a:prstGeom prst="rect">
            <a:avLst/>
          </a:prstGeom>
          <a:ln w="12700">
            <a:miter lim="400000"/>
          </a:ln>
        </p:spPr>
      </p:pic>
      <p:pic>
        <p:nvPicPr>
          <p:cNvPr id="9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98" name="09_PAlg-ForwardDEAD.png"/>
          <p:cNvPicPr/>
          <p:nvPr/>
        </p:nvPicPr>
        <p:blipFill>
          <a:blip r:embed="rId7">
            <a:extLst/>
          </a:blip>
          <a:stretch>
            <a:fillRect/>
          </a:stretch>
        </p:blipFill>
        <p:spPr>
          <a:xfrm>
            <a:off x="8416925" y="6315075"/>
            <a:ext cx="441326" cy="441326"/>
          </a:xfrm>
          <a:prstGeom prst="rect">
            <a:avLst/>
          </a:prstGeom>
          <a:ln w="12700">
            <a:miter lim="400000"/>
          </a:ln>
        </p:spPr>
      </p:pic>
      <p:pic>
        <p:nvPicPr>
          <p:cNvPr id="99" name="09PreAlg LNHeader04-03.png"/>
          <p:cNvPicPr/>
          <p:nvPr/>
        </p:nvPicPr>
        <p:blipFill>
          <a:blip r:embed="rId8">
            <a:extLst/>
          </a:blip>
          <a:stretch>
            <a:fillRect/>
          </a:stretch>
        </p:blipFill>
        <p:spPr>
          <a:xfrm>
            <a:off x="0" y="-28575"/>
            <a:ext cx="1143001" cy="641351"/>
          </a:xfrm>
          <a:prstGeom prst="rect">
            <a:avLst/>
          </a:prstGeom>
          <a:ln w="12700">
            <a:miter lim="400000"/>
          </a:ln>
        </p:spPr>
      </p:pic>
      <p:pic>
        <p:nvPicPr>
          <p:cNvPr id="100" name="09PreAlg LTHeader04-03.png"/>
          <p:cNvPicPr/>
          <p:nvPr/>
        </p:nvPicPr>
        <p:blipFill>
          <a:blip r:embed="rId9">
            <a:extLst/>
          </a:blip>
          <a:stretch>
            <a:fillRect/>
          </a:stretch>
        </p:blipFill>
        <p:spPr>
          <a:xfrm>
            <a:off x="1819275" y="0"/>
            <a:ext cx="7324726" cy="419101"/>
          </a:xfrm>
          <a:prstGeom prst="rect">
            <a:avLst/>
          </a:prstGeom>
          <a:ln w="12700">
            <a:miter lim="400000"/>
          </a:ln>
        </p:spPr>
      </p:pic>
      <p:sp>
        <p:nvSpPr>
          <p:cNvPr id="101" name="Shape 10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3_Default Design - No Graphics">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4_Default Design">
    <p:spTree>
      <p:nvGrpSpPr>
        <p:cNvPr id="1" name=""/>
        <p:cNvGrpSpPr/>
        <p:nvPr/>
      </p:nvGrpSpPr>
      <p:grpSpPr>
        <a:xfrm>
          <a:off x="0" y="0"/>
          <a:ext cx="0" cy="0"/>
          <a:chOff x="0" y="0"/>
          <a:chExt cx="0" cy="0"/>
        </a:xfrm>
      </p:grpSpPr>
      <p:pic>
        <p:nvPicPr>
          <p:cNvPr id="12" name="5Min Check.png"/>
          <p:cNvPicPr/>
          <p:nvPr/>
        </p:nvPicPr>
        <p:blipFill>
          <a:blip r:embed="rId2">
            <a:extLst/>
          </a:blip>
          <a:stretch>
            <a:fillRect/>
          </a:stretch>
        </p:blipFill>
        <p:spPr>
          <a:xfrm>
            <a:off x="598487" y="657225"/>
            <a:ext cx="6792913" cy="625475"/>
          </a:xfrm>
          <a:prstGeom prst="rect">
            <a:avLst/>
          </a:prstGeom>
          <a:ln w="12700">
            <a:miter lim="400000"/>
          </a:ln>
        </p:spPr>
      </p:pic>
      <p:pic>
        <p:nvPicPr>
          <p:cNvPr id="13" name="09_PreAlg_MasterInterface.png"/>
          <p:cNvPicPr/>
          <p:nvPr/>
        </p:nvPicPr>
        <p:blipFill>
          <a:blip r:embed="rId3">
            <a:extLst/>
          </a:blip>
          <a:stretch>
            <a:fillRect/>
          </a:stretch>
        </p:blipFill>
        <p:spPr>
          <a:xfrm>
            <a:off x="0" y="0"/>
            <a:ext cx="9144000" cy="6858000"/>
          </a:xfrm>
          <a:prstGeom prst="rect">
            <a:avLst/>
          </a:prstGeom>
          <a:ln w="12700">
            <a:miter lim="400000"/>
          </a:ln>
        </p:spPr>
      </p:pic>
      <p:pic>
        <p:nvPicPr>
          <p:cNvPr id="14" name="09_Pre-Algbra-Nav_Bar-short.png"/>
          <p:cNvPicPr/>
          <p:nvPr/>
        </p:nvPicPr>
        <p:blipFill>
          <a:blip r:embed="rId4">
            <a:extLst/>
          </a:blip>
          <a:stretch>
            <a:fillRect/>
          </a:stretch>
        </p:blipFill>
        <p:spPr>
          <a:xfrm>
            <a:off x="2114550" y="6072187"/>
            <a:ext cx="7029450" cy="785813"/>
          </a:xfrm>
          <a:prstGeom prst="rect">
            <a:avLst/>
          </a:prstGeom>
          <a:ln w="12700">
            <a:miter lim="400000"/>
          </a:ln>
        </p:spPr>
      </p:pic>
      <p:pic>
        <p:nvPicPr>
          <p:cNvPr id="15" name="09_PAlg-Back.png"/>
          <p:cNvPicPr/>
          <p:nvPr/>
        </p:nvPicPr>
        <p:blipFill>
          <a:blip r:embed="rId5">
            <a:extLst/>
          </a:blip>
          <a:stretch>
            <a:fillRect/>
          </a:stretch>
        </p:blipFill>
        <p:spPr>
          <a:xfrm>
            <a:off x="8020050" y="6315075"/>
            <a:ext cx="441326" cy="441326"/>
          </a:xfrm>
          <a:prstGeom prst="rect">
            <a:avLst/>
          </a:prstGeom>
          <a:ln w="12700">
            <a:miter lim="400000"/>
          </a:ln>
        </p:spPr>
      </p:pic>
      <p:pic>
        <p:nvPicPr>
          <p:cNvPr id="16" name="09_PAlg-Forward.png"/>
          <p:cNvPicPr/>
          <p:nvPr/>
        </p:nvPicPr>
        <p:blipFill>
          <a:blip r:embed="rId6">
            <a:extLst/>
          </a:blip>
          <a:stretch>
            <a:fillRect/>
          </a:stretch>
        </p:blipFill>
        <p:spPr>
          <a:xfrm>
            <a:off x="8416925" y="6315075"/>
            <a:ext cx="441326" cy="441326"/>
          </a:xfrm>
          <a:prstGeom prst="rect">
            <a:avLst/>
          </a:prstGeom>
          <a:ln w="12700">
            <a:miter lim="400000"/>
          </a:ln>
        </p:spPr>
      </p:pic>
      <p:pic>
        <p:nvPicPr>
          <p:cNvPr id="17" name="09_PAlg-Home.png"/>
          <p:cNvPicPr/>
          <p:nvPr/>
        </p:nvPicPr>
        <p:blipFill>
          <a:blip r:embed="rId7">
            <a:extLst/>
          </a:blip>
          <a:stretch>
            <a:fillRect/>
          </a:stretch>
        </p:blipFill>
        <p:spPr>
          <a:xfrm>
            <a:off x="7515225" y="6315075"/>
            <a:ext cx="441326" cy="441326"/>
          </a:xfrm>
          <a:prstGeom prst="rect">
            <a:avLst/>
          </a:prstGeom>
          <a:ln w="12700">
            <a:miter lim="400000"/>
          </a:ln>
        </p:spPr>
      </p:pic>
      <p:pic>
        <p:nvPicPr>
          <p:cNvPr id="18" name="CheckPointICON.jpg"/>
          <p:cNvPicPr/>
          <p:nvPr/>
        </p:nvPicPr>
        <p:blipFill>
          <a:blip r:embed="rId8">
            <a:extLst/>
          </a:blip>
          <a:stretch>
            <a:fillRect/>
          </a:stretch>
        </p:blipFill>
        <p:spPr>
          <a:xfrm>
            <a:off x="7467600" y="776287"/>
            <a:ext cx="1222375" cy="376239"/>
          </a:xfrm>
          <a:prstGeom prst="rect">
            <a:avLst/>
          </a:prstGeom>
          <a:ln w="12700">
            <a:miter lim="400000"/>
          </a:ln>
        </p:spPr>
      </p:pic>
      <p:sp>
        <p:nvSpPr>
          <p:cNvPr id="19" name="Shape 19"/>
          <p:cNvSpPr/>
          <p:nvPr/>
        </p:nvSpPr>
        <p:spPr>
          <a:xfrm>
            <a:off x="3886200" y="800100"/>
            <a:ext cx="3136900" cy="3608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000"/>
              </a:spcBef>
              <a:buClr>
                <a:srgbClr val="0EA55E"/>
              </a:buClr>
              <a:buFont typeface="Arial"/>
              <a:defRPr b="1">
                <a:solidFill>
                  <a:srgbClr val="0EA55E"/>
                </a:solidFill>
                <a:uFill>
                  <a:solidFill>
                    <a:srgbClr val="0EA55E"/>
                  </a:solidFill>
                </a:uFill>
              </a:defRPr>
            </a:lvl1pPr>
          </a:lstStyle>
          <a:p>
            <a:pPr lvl="0">
              <a:defRPr b="0">
                <a:solidFill>
                  <a:srgbClr val="000000"/>
                </a:solidFill>
                <a:uFillTx/>
              </a:defRPr>
            </a:pPr>
            <a:r>
              <a:rPr b="1">
                <a:solidFill>
                  <a:srgbClr val="0EA55E"/>
                </a:solidFill>
                <a:uFill>
                  <a:solidFill>
                    <a:srgbClr val="0EA55E"/>
                  </a:solidFill>
                </a:uFill>
              </a:rPr>
              <a:t>Over Lesson 4–2</a:t>
            </a:r>
          </a:p>
        </p:txBody>
      </p:sp>
      <p:pic>
        <p:nvPicPr>
          <p:cNvPr id="20" name="09PreAlg LNHeader04-03.png"/>
          <p:cNvPicPr/>
          <p:nvPr/>
        </p:nvPicPr>
        <p:blipFill>
          <a:blip r:embed="rId9">
            <a:extLst/>
          </a:blip>
          <a:stretch>
            <a:fillRect/>
          </a:stretch>
        </p:blipFill>
        <p:spPr>
          <a:xfrm>
            <a:off x="0" y="-28575"/>
            <a:ext cx="1143001" cy="641351"/>
          </a:xfrm>
          <a:prstGeom prst="rect">
            <a:avLst/>
          </a:prstGeom>
          <a:ln w="12700">
            <a:miter lim="400000"/>
          </a:ln>
        </p:spPr>
      </p:pic>
      <p:pic>
        <p:nvPicPr>
          <p:cNvPr id="21" name="09PreAlg LTHeader04-03.png"/>
          <p:cNvPicPr/>
          <p:nvPr/>
        </p:nvPicPr>
        <p:blipFill>
          <a:blip r:embed="rId10">
            <a:extLst/>
          </a:blip>
          <a:stretch>
            <a:fillRect/>
          </a:stretch>
        </p:blipFill>
        <p:spPr>
          <a:xfrm>
            <a:off x="1819275" y="0"/>
            <a:ext cx="7324726" cy="419101"/>
          </a:xfrm>
          <a:prstGeom prst="rect">
            <a:avLst/>
          </a:prstGeom>
          <a:ln w="12700">
            <a:miter lim="400000"/>
          </a:ln>
        </p:spPr>
      </p:pic>
      <p:sp>
        <p:nvSpPr>
          <p:cNvPr id="22" name="Shape 22"/>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2_Default Design">
    <p:spTree>
      <p:nvGrpSpPr>
        <p:cNvPr id="1" name=""/>
        <p:cNvGrpSpPr/>
        <p:nvPr/>
      </p:nvGrpSpPr>
      <p:grpSpPr>
        <a:xfrm>
          <a:off x="0" y="0"/>
          <a:ext cx="0" cy="0"/>
          <a:chOff x="0" y="0"/>
          <a:chExt cx="0" cy="0"/>
        </a:xfrm>
      </p:grpSpPr>
      <p:pic>
        <p:nvPicPr>
          <p:cNvPr id="24"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25"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26"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27"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28"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29" name="09PreAlg LNHeader04-03.png"/>
          <p:cNvPicPr/>
          <p:nvPr/>
        </p:nvPicPr>
        <p:blipFill>
          <a:blip r:embed="rId7">
            <a:extLst/>
          </a:blip>
          <a:stretch>
            <a:fillRect/>
          </a:stretch>
        </p:blipFill>
        <p:spPr>
          <a:xfrm>
            <a:off x="0" y="-28575"/>
            <a:ext cx="1143001" cy="641351"/>
          </a:xfrm>
          <a:prstGeom prst="rect">
            <a:avLst/>
          </a:prstGeom>
          <a:ln w="12700">
            <a:miter lim="400000"/>
          </a:ln>
        </p:spPr>
      </p:pic>
      <p:pic>
        <p:nvPicPr>
          <p:cNvPr id="30" name="09PreAlg LTHeader04-03.png"/>
          <p:cNvPicPr/>
          <p:nvPr/>
        </p:nvPicPr>
        <p:blipFill>
          <a:blip r:embed="rId8">
            <a:extLst/>
          </a:blip>
          <a:stretch>
            <a:fillRect/>
          </a:stretch>
        </p:blipFill>
        <p:spPr>
          <a:xfrm>
            <a:off x="1819275" y="0"/>
            <a:ext cx="7324726" cy="419101"/>
          </a:xfrm>
          <a:prstGeom prst="rect">
            <a:avLst/>
          </a:prstGeom>
          <a:ln w="12700">
            <a:miter lim="400000"/>
          </a:ln>
        </p:spPr>
      </p:pic>
      <p:sp>
        <p:nvSpPr>
          <p:cNvPr id="31" name="Shape 3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5_Default Design">
    <p:spTree>
      <p:nvGrpSpPr>
        <p:cNvPr id="1" name=""/>
        <p:cNvGrpSpPr/>
        <p:nvPr/>
      </p:nvGrpSpPr>
      <p:grpSpPr>
        <a:xfrm>
          <a:off x="0" y="0"/>
          <a:ext cx="0" cy="0"/>
          <a:chOff x="0" y="0"/>
          <a:chExt cx="0" cy="0"/>
        </a:xfrm>
      </p:grpSpPr>
      <p:pic>
        <p:nvPicPr>
          <p:cNvPr id="3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3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3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3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38" name="Example_1.png"/>
          <p:cNvPicPr/>
          <p:nvPr/>
        </p:nvPicPr>
        <p:blipFill>
          <a:blip r:embed="rId7">
            <a:extLst/>
          </a:blip>
          <a:stretch>
            <a:fillRect/>
          </a:stretch>
        </p:blipFill>
        <p:spPr>
          <a:xfrm>
            <a:off x="581025" y="657225"/>
            <a:ext cx="6738938" cy="2990850"/>
          </a:xfrm>
          <a:prstGeom prst="rect">
            <a:avLst/>
          </a:prstGeom>
          <a:ln w="12700">
            <a:miter lim="400000"/>
          </a:ln>
        </p:spPr>
      </p:pic>
      <p:pic>
        <p:nvPicPr>
          <p:cNvPr id="39" name="09PreAlg LNHeader04-03.png"/>
          <p:cNvPicPr/>
          <p:nvPr/>
        </p:nvPicPr>
        <p:blipFill>
          <a:blip r:embed="rId8">
            <a:extLst/>
          </a:blip>
          <a:stretch>
            <a:fillRect/>
          </a:stretch>
        </p:blipFill>
        <p:spPr>
          <a:xfrm>
            <a:off x="0" y="-28575"/>
            <a:ext cx="1143001" cy="641351"/>
          </a:xfrm>
          <a:prstGeom prst="rect">
            <a:avLst/>
          </a:prstGeom>
          <a:ln w="12700">
            <a:miter lim="400000"/>
          </a:ln>
        </p:spPr>
      </p:pic>
      <p:pic>
        <p:nvPicPr>
          <p:cNvPr id="40" name="09PreAlg LTHeader04-03.png"/>
          <p:cNvPicPr/>
          <p:nvPr/>
        </p:nvPicPr>
        <p:blipFill>
          <a:blip r:embed="rId9">
            <a:extLst/>
          </a:blip>
          <a:stretch>
            <a:fillRect/>
          </a:stretch>
        </p:blipFill>
        <p:spPr>
          <a:xfrm>
            <a:off x="1819275" y="0"/>
            <a:ext cx="7324726" cy="419101"/>
          </a:xfrm>
          <a:prstGeom prst="rect">
            <a:avLst/>
          </a:prstGeom>
          <a:ln w="12700">
            <a:miter lim="400000"/>
          </a:ln>
        </p:spPr>
      </p:pic>
      <p:sp>
        <p:nvSpPr>
          <p:cNvPr id="41" name="Shape 4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6_Default Design">
    <p:spTree>
      <p:nvGrpSpPr>
        <p:cNvPr id="1" name=""/>
        <p:cNvGrpSpPr/>
        <p:nvPr/>
      </p:nvGrpSpPr>
      <p:grpSpPr>
        <a:xfrm>
          <a:off x="0" y="0"/>
          <a:ext cx="0" cy="0"/>
          <a:chOff x="0" y="0"/>
          <a:chExt cx="0" cy="0"/>
        </a:xfrm>
      </p:grpSpPr>
      <p:pic>
        <p:nvPicPr>
          <p:cNvPr id="4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4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4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4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4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48" name="Example_2.png"/>
          <p:cNvPicPr/>
          <p:nvPr/>
        </p:nvPicPr>
        <p:blipFill>
          <a:blip r:embed="rId7">
            <a:extLst/>
          </a:blip>
          <a:stretch>
            <a:fillRect/>
          </a:stretch>
        </p:blipFill>
        <p:spPr>
          <a:xfrm>
            <a:off x="581025" y="657225"/>
            <a:ext cx="6738938" cy="2990850"/>
          </a:xfrm>
          <a:prstGeom prst="rect">
            <a:avLst/>
          </a:prstGeom>
          <a:ln w="12700">
            <a:miter lim="400000"/>
          </a:ln>
        </p:spPr>
      </p:pic>
      <p:pic>
        <p:nvPicPr>
          <p:cNvPr id="49" name="09PreAlg LNHeader04-03.png"/>
          <p:cNvPicPr/>
          <p:nvPr/>
        </p:nvPicPr>
        <p:blipFill>
          <a:blip r:embed="rId8">
            <a:extLst/>
          </a:blip>
          <a:stretch>
            <a:fillRect/>
          </a:stretch>
        </p:blipFill>
        <p:spPr>
          <a:xfrm>
            <a:off x="0" y="-28575"/>
            <a:ext cx="1143001" cy="641351"/>
          </a:xfrm>
          <a:prstGeom prst="rect">
            <a:avLst/>
          </a:prstGeom>
          <a:ln w="12700">
            <a:miter lim="400000"/>
          </a:ln>
        </p:spPr>
      </p:pic>
      <p:pic>
        <p:nvPicPr>
          <p:cNvPr id="50" name="09PreAlg LTHeader04-03.png"/>
          <p:cNvPicPr/>
          <p:nvPr/>
        </p:nvPicPr>
        <p:blipFill>
          <a:blip r:embed="rId9">
            <a:extLst/>
          </a:blip>
          <a:stretch>
            <a:fillRect/>
          </a:stretch>
        </p:blipFill>
        <p:spPr>
          <a:xfrm>
            <a:off x="1819275" y="0"/>
            <a:ext cx="7324726" cy="419101"/>
          </a:xfrm>
          <a:prstGeom prst="rect">
            <a:avLst/>
          </a:prstGeom>
          <a:ln w="12700">
            <a:miter lim="400000"/>
          </a:ln>
        </p:spPr>
      </p:pic>
      <p:sp>
        <p:nvSpPr>
          <p:cNvPr id="51" name="Shape 5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7_Default Design">
    <p:spTree>
      <p:nvGrpSpPr>
        <p:cNvPr id="1" name=""/>
        <p:cNvGrpSpPr/>
        <p:nvPr/>
      </p:nvGrpSpPr>
      <p:grpSpPr>
        <a:xfrm>
          <a:off x="0" y="0"/>
          <a:ext cx="0" cy="0"/>
          <a:chOff x="0" y="0"/>
          <a:chExt cx="0" cy="0"/>
        </a:xfrm>
      </p:grpSpPr>
      <p:pic>
        <p:nvPicPr>
          <p:cNvPr id="5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5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5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5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5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58" name="09PreAlg LNHeader04-03.png"/>
          <p:cNvPicPr/>
          <p:nvPr/>
        </p:nvPicPr>
        <p:blipFill>
          <a:blip r:embed="rId7">
            <a:extLst/>
          </a:blip>
          <a:stretch>
            <a:fillRect/>
          </a:stretch>
        </p:blipFill>
        <p:spPr>
          <a:xfrm>
            <a:off x="0" y="-28575"/>
            <a:ext cx="1143001" cy="641351"/>
          </a:xfrm>
          <a:prstGeom prst="rect">
            <a:avLst/>
          </a:prstGeom>
          <a:ln w="12700">
            <a:miter lim="400000"/>
          </a:ln>
        </p:spPr>
      </p:pic>
      <p:pic>
        <p:nvPicPr>
          <p:cNvPr id="59" name="09PreAlg LTHeader04-03.png"/>
          <p:cNvPicPr/>
          <p:nvPr/>
        </p:nvPicPr>
        <p:blipFill>
          <a:blip r:embed="rId8">
            <a:extLst/>
          </a:blip>
          <a:stretch>
            <a:fillRect/>
          </a:stretch>
        </p:blipFill>
        <p:spPr>
          <a:xfrm>
            <a:off x="1819275" y="0"/>
            <a:ext cx="7324726" cy="419101"/>
          </a:xfrm>
          <a:prstGeom prst="rect">
            <a:avLst/>
          </a:prstGeom>
          <a:ln w="12700">
            <a:miter lim="400000"/>
          </a:ln>
        </p:spPr>
      </p:pic>
      <p:pic>
        <p:nvPicPr>
          <p:cNvPr id="60" name="Real World Ex_3.png"/>
          <p:cNvPicPr/>
          <p:nvPr/>
        </p:nvPicPr>
        <p:blipFill>
          <a:blip r:embed="rId9">
            <a:extLst/>
          </a:blip>
          <a:stretch>
            <a:fillRect/>
          </a:stretch>
        </p:blipFill>
        <p:spPr>
          <a:xfrm>
            <a:off x="581025" y="657225"/>
            <a:ext cx="6738938" cy="2990850"/>
          </a:xfrm>
          <a:prstGeom prst="rect">
            <a:avLst/>
          </a:prstGeom>
          <a:ln w="12700">
            <a:miter lim="400000"/>
          </a:ln>
        </p:spPr>
      </p:pic>
      <p:sp>
        <p:nvSpPr>
          <p:cNvPr id="61" name="Shape 6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8_Default Design">
    <p:spTree>
      <p:nvGrpSpPr>
        <p:cNvPr id="1" name=""/>
        <p:cNvGrpSpPr/>
        <p:nvPr/>
      </p:nvGrpSpPr>
      <p:grpSpPr>
        <a:xfrm>
          <a:off x="0" y="0"/>
          <a:ext cx="0" cy="0"/>
          <a:chOff x="0" y="0"/>
          <a:chExt cx="0" cy="0"/>
        </a:xfrm>
      </p:grpSpPr>
      <p:pic>
        <p:nvPicPr>
          <p:cNvPr id="6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6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6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6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6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68" name="Example_4.png"/>
          <p:cNvPicPr/>
          <p:nvPr/>
        </p:nvPicPr>
        <p:blipFill>
          <a:blip r:embed="rId7">
            <a:extLst/>
          </a:blip>
          <a:stretch>
            <a:fillRect/>
          </a:stretch>
        </p:blipFill>
        <p:spPr>
          <a:xfrm>
            <a:off x="581025" y="657225"/>
            <a:ext cx="6738938" cy="2990850"/>
          </a:xfrm>
          <a:prstGeom prst="rect">
            <a:avLst/>
          </a:prstGeom>
          <a:ln w="12700">
            <a:miter lim="400000"/>
          </a:ln>
        </p:spPr>
      </p:pic>
      <p:pic>
        <p:nvPicPr>
          <p:cNvPr id="69" name="09PreAlg LNHeader04-03.png"/>
          <p:cNvPicPr/>
          <p:nvPr/>
        </p:nvPicPr>
        <p:blipFill>
          <a:blip r:embed="rId8">
            <a:extLst/>
          </a:blip>
          <a:stretch>
            <a:fillRect/>
          </a:stretch>
        </p:blipFill>
        <p:spPr>
          <a:xfrm>
            <a:off x="0" y="-28575"/>
            <a:ext cx="1143001" cy="641351"/>
          </a:xfrm>
          <a:prstGeom prst="rect">
            <a:avLst/>
          </a:prstGeom>
          <a:ln w="12700">
            <a:miter lim="400000"/>
          </a:ln>
        </p:spPr>
      </p:pic>
      <p:pic>
        <p:nvPicPr>
          <p:cNvPr id="70" name="09PreAlg LTHeader04-03.png"/>
          <p:cNvPicPr/>
          <p:nvPr/>
        </p:nvPicPr>
        <p:blipFill>
          <a:blip r:embed="rId9">
            <a:extLst/>
          </a:blip>
          <a:stretch>
            <a:fillRect/>
          </a:stretch>
        </p:blipFill>
        <p:spPr>
          <a:xfrm>
            <a:off x="1819275" y="0"/>
            <a:ext cx="7324726" cy="419101"/>
          </a:xfrm>
          <a:prstGeom prst="rect">
            <a:avLst/>
          </a:prstGeom>
          <a:ln w="12700">
            <a:miter lim="400000"/>
          </a:ln>
        </p:spPr>
      </p:pic>
      <p:sp>
        <p:nvSpPr>
          <p:cNvPr id="71" name="Shape 7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9_Default Design">
    <p:spTree>
      <p:nvGrpSpPr>
        <p:cNvPr id="1" name=""/>
        <p:cNvGrpSpPr/>
        <p:nvPr/>
      </p:nvGrpSpPr>
      <p:grpSpPr>
        <a:xfrm>
          <a:off x="0" y="0"/>
          <a:ext cx="0" cy="0"/>
          <a:chOff x="0" y="0"/>
          <a:chExt cx="0" cy="0"/>
        </a:xfrm>
      </p:grpSpPr>
      <p:pic>
        <p:nvPicPr>
          <p:cNvPr id="7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7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7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7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7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78" name="Example_5.png"/>
          <p:cNvPicPr/>
          <p:nvPr/>
        </p:nvPicPr>
        <p:blipFill>
          <a:blip r:embed="rId7">
            <a:extLst/>
          </a:blip>
          <a:stretch>
            <a:fillRect/>
          </a:stretch>
        </p:blipFill>
        <p:spPr>
          <a:xfrm>
            <a:off x="581025" y="657225"/>
            <a:ext cx="6738938" cy="2990850"/>
          </a:xfrm>
          <a:prstGeom prst="rect">
            <a:avLst/>
          </a:prstGeom>
          <a:ln w="12700">
            <a:miter lim="400000"/>
          </a:ln>
        </p:spPr>
      </p:pic>
      <p:pic>
        <p:nvPicPr>
          <p:cNvPr id="79" name="09PreAlg LNHeader04-03.png"/>
          <p:cNvPicPr/>
          <p:nvPr/>
        </p:nvPicPr>
        <p:blipFill>
          <a:blip r:embed="rId8">
            <a:extLst/>
          </a:blip>
          <a:stretch>
            <a:fillRect/>
          </a:stretch>
        </p:blipFill>
        <p:spPr>
          <a:xfrm>
            <a:off x="0" y="-28575"/>
            <a:ext cx="1143001" cy="641351"/>
          </a:xfrm>
          <a:prstGeom prst="rect">
            <a:avLst/>
          </a:prstGeom>
          <a:ln w="12700">
            <a:miter lim="400000"/>
          </a:ln>
        </p:spPr>
      </p:pic>
      <p:pic>
        <p:nvPicPr>
          <p:cNvPr id="80" name="09PreAlg LTHeader04-03.png"/>
          <p:cNvPicPr/>
          <p:nvPr/>
        </p:nvPicPr>
        <p:blipFill>
          <a:blip r:embed="rId9">
            <a:extLst/>
          </a:blip>
          <a:stretch>
            <a:fillRect/>
          </a:stretch>
        </p:blipFill>
        <p:spPr>
          <a:xfrm>
            <a:off x="1819275" y="0"/>
            <a:ext cx="7324726" cy="419101"/>
          </a:xfrm>
          <a:prstGeom prst="rect">
            <a:avLst/>
          </a:prstGeom>
          <a:ln w="12700">
            <a:miter lim="400000"/>
          </a:ln>
        </p:spPr>
      </p:pic>
      <p:sp>
        <p:nvSpPr>
          <p:cNvPr id="81" name="Shape 8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 name="Lesson Menu.png"/>
          <p:cNvPicPr/>
          <p:nvPr/>
        </p:nvPicPr>
        <p:blipFill>
          <a:blip r:embed="rId3">
            <a:extLst/>
          </a:blip>
          <a:stretch>
            <a:fillRect/>
          </a:stretch>
        </p:blipFill>
        <p:spPr>
          <a:xfrm>
            <a:off x="809625" y="685800"/>
            <a:ext cx="3683001" cy="1100138"/>
          </a:xfrm>
          <a:prstGeom prst="rect">
            <a:avLst/>
          </a:prstGeom>
          <a:ln w="12700">
            <a:miter lim="400000"/>
          </a:ln>
        </p:spPr>
      </p:pic>
      <p:pic>
        <p:nvPicPr>
          <p:cNvPr id="4" name="09PreAlg LNHeader04-03.png"/>
          <p:cNvPicPr/>
          <p:nvPr/>
        </p:nvPicPr>
        <p:blipFill>
          <a:blip r:embed="rId4">
            <a:extLst/>
          </a:blip>
          <a:stretch>
            <a:fillRect/>
          </a:stretch>
        </p:blipFill>
        <p:spPr>
          <a:xfrm>
            <a:off x="0" y="-28575"/>
            <a:ext cx="1143001" cy="641351"/>
          </a:xfrm>
          <a:prstGeom prst="rect">
            <a:avLst/>
          </a:prstGeom>
          <a:ln w="12700">
            <a:miter lim="400000"/>
          </a:ln>
        </p:spPr>
      </p:pic>
      <p:pic>
        <p:nvPicPr>
          <p:cNvPr id="5" name="09PreAlg LTHeader04-03.png"/>
          <p:cNvPicPr/>
          <p:nvPr/>
        </p:nvPicPr>
        <p:blipFill>
          <a:blip r:embed="rId5">
            <a:extLst/>
          </a:blip>
          <a:stretch>
            <a:fillRect/>
          </a:stretch>
        </p:blipFill>
        <p:spPr>
          <a:xfrm>
            <a:off x="1819275" y="0"/>
            <a:ext cx="7324726" cy="419101"/>
          </a:xfrm>
          <a:prstGeom prst="rect">
            <a:avLst/>
          </a:prstGeom>
          <a:ln w="12700">
            <a:miter lim="400000"/>
          </a:ln>
        </p:spPr>
      </p:pic>
      <p:sp>
        <p:nvSpPr>
          <p:cNvPr id="6" name="Shape 6"/>
          <p:cNvSpPr/>
          <p:nvPr>
            <p:ph type="title"/>
          </p:nvPr>
        </p:nvSpPr>
        <p:spPr>
          <a:xfrm>
            <a:off x="5486400" y="6953250"/>
            <a:ext cx="3657600" cy="1825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lvl="0">
              <a:defRPr sz="1800">
                <a:uFillTx/>
              </a:defRPr>
            </a:pPr>
            <a:r>
              <a:rPr sz="1200">
                <a:uFill>
                  <a:solidFill/>
                </a:uFill>
              </a:rPr>
              <a:t>Title Text</a:t>
            </a:r>
          </a:p>
        </p:txBody>
      </p:sp>
    </p:spTree>
  </p:cSld>
  <p:clrMap bg1="lt1" tx1="dk1" bg2="lt2"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ransition spd="med" advClick="1"/>
  <p:txStyles>
    <p:titleStyle>
      <a:lvl1pPr algn="r">
        <a:defRPr sz="1200">
          <a:uFill>
            <a:solidFill/>
          </a:uFill>
          <a:latin typeface="+mn-lt"/>
          <a:ea typeface="+mn-ea"/>
          <a:cs typeface="+mn-cs"/>
          <a:sym typeface="Arial"/>
        </a:defRPr>
      </a:lvl1pPr>
      <a:lvl2pPr indent="228600" algn="r">
        <a:defRPr sz="1200">
          <a:uFill>
            <a:solidFill/>
          </a:uFill>
          <a:latin typeface="+mn-lt"/>
          <a:ea typeface="+mn-ea"/>
          <a:cs typeface="+mn-cs"/>
          <a:sym typeface="Arial"/>
        </a:defRPr>
      </a:lvl2pPr>
      <a:lvl3pPr indent="457200" algn="r">
        <a:defRPr sz="1200">
          <a:uFill>
            <a:solidFill/>
          </a:uFill>
          <a:latin typeface="+mn-lt"/>
          <a:ea typeface="+mn-ea"/>
          <a:cs typeface="+mn-cs"/>
          <a:sym typeface="Arial"/>
        </a:defRPr>
      </a:lvl3pPr>
      <a:lvl4pPr indent="685800" algn="r">
        <a:defRPr sz="1200">
          <a:uFill>
            <a:solidFill/>
          </a:uFill>
          <a:latin typeface="+mn-lt"/>
          <a:ea typeface="+mn-ea"/>
          <a:cs typeface="+mn-cs"/>
          <a:sym typeface="Arial"/>
        </a:defRPr>
      </a:lvl4pPr>
      <a:lvl5pPr indent="914400" algn="r">
        <a:defRPr sz="1200">
          <a:uFill>
            <a:solidFill/>
          </a:uFill>
          <a:latin typeface="+mn-lt"/>
          <a:ea typeface="+mn-ea"/>
          <a:cs typeface="+mn-cs"/>
          <a:sym typeface="Arial"/>
        </a:defRPr>
      </a:lvl5pPr>
      <a:lvl6pPr indent="1143000" algn="r">
        <a:defRPr sz="1200">
          <a:uFill>
            <a:solidFill/>
          </a:uFill>
          <a:latin typeface="+mn-lt"/>
          <a:ea typeface="+mn-ea"/>
          <a:cs typeface="+mn-cs"/>
          <a:sym typeface="Arial"/>
        </a:defRPr>
      </a:lvl6pPr>
      <a:lvl7pPr indent="1371600" algn="r">
        <a:defRPr sz="1200">
          <a:uFill>
            <a:solidFill/>
          </a:uFill>
          <a:latin typeface="+mn-lt"/>
          <a:ea typeface="+mn-ea"/>
          <a:cs typeface="+mn-cs"/>
          <a:sym typeface="Arial"/>
        </a:defRPr>
      </a:lvl7pPr>
      <a:lvl8pPr indent="1600200" algn="r">
        <a:defRPr sz="1200">
          <a:uFill>
            <a:solidFill/>
          </a:uFill>
          <a:latin typeface="+mn-lt"/>
          <a:ea typeface="+mn-ea"/>
          <a:cs typeface="+mn-cs"/>
          <a:sym typeface="Arial"/>
        </a:defRPr>
      </a:lvl8pPr>
      <a:lvl9pPr indent="1828800" algn="r">
        <a:defRPr sz="1200">
          <a:uFill>
            <a:solidFill/>
          </a:uFill>
          <a:latin typeface="+mn-lt"/>
          <a:ea typeface="+mn-ea"/>
          <a:cs typeface="+mn-cs"/>
          <a:sym typeface="Arial"/>
        </a:defRPr>
      </a:lvl9pPr>
    </p:titleStyle>
    <p:bodyStyle>
      <a:lvl1pPr marL="383540" marR="40639" indent="-342900">
        <a:spcBef>
          <a:spcPts val="700"/>
        </a:spcBef>
        <a:buSzPct val="100000"/>
        <a:buChar char="•"/>
        <a:defRPr sz="3200">
          <a:uFill>
            <a:solidFill/>
          </a:uFill>
          <a:latin typeface="+mn-lt"/>
          <a:ea typeface="+mn-ea"/>
          <a:cs typeface="+mn-cs"/>
          <a:sym typeface="Arial"/>
        </a:defRPr>
      </a:lvl1pPr>
      <a:lvl2pPr marL="824411" marR="40639" indent="-326571">
        <a:spcBef>
          <a:spcPts val="700"/>
        </a:spcBef>
        <a:buSzPct val="100000"/>
        <a:buChar char="•"/>
        <a:defRPr sz="3200">
          <a:uFill>
            <a:solidFill/>
          </a:uFill>
          <a:latin typeface="+mn-lt"/>
          <a:ea typeface="+mn-ea"/>
          <a:cs typeface="+mn-cs"/>
          <a:sym typeface="Arial"/>
        </a:defRPr>
      </a:lvl2pPr>
      <a:lvl3pPr marL="1259839" marR="40639" indent="-304800">
        <a:spcBef>
          <a:spcPts val="700"/>
        </a:spcBef>
        <a:buSzPct val="100000"/>
        <a:buChar char="•"/>
        <a:defRPr sz="3200">
          <a:uFill>
            <a:solidFill/>
          </a:uFill>
          <a:latin typeface="+mn-lt"/>
          <a:ea typeface="+mn-ea"/>
          <a:cs typeface="+mn-cs"/>
          <a:sym typeface="Arial"/>
        </a:defRPr>
      </a:lvl3pPr>
      <a:lvl4pPr marL="1778000" marR="40639" indent="-365760">
        <a:spcBef>
          <a:spcPts val="700"/>
        </a:spcBef>
        <a:buSzPct val="100000"/>
        <a:buChar char="•"/>
        <a:defRPr sz="3200">
          <a:uFill>
            <a:solidFill/>
          </a:uFill>
          <a:latin typeface="+mn-lt"/>
          <a:ea typeface="+mn-ea"/>
          <a:cs typeface="+mn-cs"/>
          <a:sym typeface="Arial"/>
        </a:defRPr>
      </a:lvl4pPr>
      <a:lvl5pPr marL="2235200" marR="40639" indent="-365760">
        <a:spcBef>
          <a:spcPts val="700"/>
        </a:spcBef>
        <a:buSzPct val="100000"/>
        <a:buChar char="•"/>
        <a:defRPr sz="3200">
          <a:uFill>
            <a:solidFill/>
          </a:uFill>
          <a:latin typeface="+mn-lt"/>
          <a:ea typeface="+mn-ea"/>
          <a:cs typeface="+mn-cs"/>
          <a:sym typeface="Arial"/>
        </a:defRPr>
      </a:lvl5pPr>
      <a:lvl6pPr marL="2235200" marR="40639" indent="-365760">
        <a:spcBef>
          <a:spcPts val="700"/>
        </a:spcBef>
        <a:buSzPct val="100000"/>
        <a:buChar char="•"/>
        <a:defRPr sz="3200">
          <a:uFill>
            <a:solidFill/>
          </a:uFill>
          <a:latin typeface="+mn-lt"/>
          <a:ea typeface="+mn-ea"/>
          <a:cs typeface="+mn-cs"/>
          <a:sym typeface="Arial"/>
        </a:defRPr>
      </a:lvl6pPr>
      <a:lvl7pPr marL="2235200" marR="40639" indent="-365760">
        <a:spcBef>
          <a:spcPts val="700"/>
        </a:spcBef>
        <a:buSzPct val="100000"/>
        <a:buChar char="•"/>
        <a:defRPr sz="3200">
          <a:uFill>
            <a:solidFill/>
          </a:uFill>
          <a:latin typeface="+mn-lt"/>
          <a:ea typeface="+mn-ea"/>
          <a:cs typeface="+mn-cs"/>
          <a:sym typeface="Arial"/>
        </a:defRPr>
      </a:lvl7pPr>
      <a:lvl8pPr marL="2235200" marR="40639" indent="-365760">
        <a:spcBef>
          <a:spcPts val="700"/>
        </a:spcBef>
        <a:buSzPct val="100000"/>
        <a:buChar char="•"/>
        <a:defRPr sz="3200">
          <a:uFill>
            <a:solidFill/>
          </a:uFill>
          <a:latin typeface="+mn-lt"/>
          <a:ea typeface="+mn-ea"/>
          <a:cs typeface="+mn-cs"/>
          <a:sym typeface="Arial"/>
        </a:defRPr>
      </a:lvl8pPr>
      <a:lvl9pPr marL="2235200" marR="40639" indent="-365760">
        <a:spcBef>
          <a:spcPts val="700"/>
        </a:spcBef>
        <a:buSzPct val="100000"/>
        <a:buChar char="•"/>
        <a:defRPr sz="3200">
          <a:uFill>
            <a:solidFill/>
          </a:uFill>
          <a:latin typeface="+mn-lt"/>
          <a:ea typeface="+mn-ea"/>
          <a:cs typeface="+mn-cs"/>
          <a:sym typeface="Arial"/>
        </a:defRPr>
      </a:lvl9pPr>
    </p:bodyStyle>
    <p:otherStyle>
      <a:lvl1pPr algn="ctr" defTabSz="584200">
        <a:defRPr>
          <a:solidFill>
            <a:schemeClr val="tx1"/>
          </a:solidFill>
          <a:uFill>
            <a:solidFill/>
          </a:uFill>
          <a:latin typeface="+mn-lt"/>
          <a:ea typeface="+mn-ea"/>
          <a:cs typeface="+mn-cs"/>
          <a:sym typeface="Arial"/>
        </a:defRPr>
      </a:lvl1pPr>
      <a:lvl2pPr indent="228600" algn="ctr" defTabSz="584200">
        <a:defRPr>
          <a:solidFill>
            <a:schemeClr val="tx1"/>
          </a:solidFill>
          <a:uFill>
            <a:solidFill/>
          </a:uFill>
          <a:latin typeface="+mn-lt"/>
          <a:ea typeface="+mn-ea"/>
          <a:cs typeface="+mn-cs"/>
          <a:sym typeface="Arial"/>
        </a:defRPr>
      </a:lvl2pPr>
      <a:lvl3pPr indent="457200" algn="ctr" defTabSz="584200">
        <a:defRPr>
          <a:solidFill>
            <a:schemeClr val="tx1"/>
          </a:solidFill>
          <a:uFill>
            <a:solidFill/>
          </a:uFill>
          <a:latin typeface="+mn-lt"/>
          <a:ea typeface="+mn-ea"/>
          <a:cs typeface="+mn-cs"/>
          <a:sym typeface="Arial"/>
        </a:defRPr>
      </a:lvl3pPr>
      <a:lvl4pPr indent="685800" algn="ctr" defTabSz="584200">
        <a:defRPr>
          <a:solidFill>
            <a:schemeClr val="tx1"/>
          </a:solidFill>
          <a:uFill>
            <a:solidFill/>
          </a:uFill>
          <a:latin typeface="+mn-lt"/>
          <a:ea typeface="+mn-ea"/>
          <a:cs typeface="+mn-cs"/>
          <a:sym typeface="Arial"/>
        </a:defRPr>
      </a:lvl4pPr>
      <a:lvl5pPr indent="914400" algn="ctr" defTabSz="584200">
        <a:defRPr>
          <a:solidFill>
            <a:schemeClr val="tx1"/>
          </a:solidFill>
          <a:uFill>
            <a:solidFill/>
          </a:uFill>
          <a:latin typeface="+mn-lt"/>
          <a:ea typeface="+mn-ea"/>
          <a:cs typeface="+mn-cs"/>
          <a:sym typeface="Arial"/>
        </a:defRPr>
      </a:lvl5pPr>
      <a:lvl6pPr indent="1143000" algn="ctr" defTabSz="584200">
        <a:defRPr>
          <a:solidFill>
            <a:schemeClr val="tx1"/>
          </a:solidFill>
          <a:uFill>
            <a:solidFill/>
          </a:uFill>
          <a:latin typeface="+mn-lt"/>
          <a:ea typeface="+mn-ea"/>
          <a:cs typeface="+mn-cs"/>
          <a:sym typeface="Arial"/>
        </a:defRPr>
      </a:lvl6pPr>
      <a:lvl7pPr indent="1371600" algn="ctr" defTabSz="584200">
        <a:defRPr>
          <a:solidFill>
            <a:schemeClr val="tx1"/>
          </a:solidFill>
          <a:uFill>
            <a:solidFill/>
          </a:uFill>
          <a:latin typeface="+mn-lt"/>
          <a:ea typeface="+mn-ea"/>
          <a:cs typeface="+mn-cs"/>
          <a:sym typeface="Arial"/>
        </a:defRPr>
      </a:lvl7pPr>
      <a:lvl8pPr indent="1600200" algn="ctr" defTabSz="584200">
        <a:defRPr>
          <a:solidFill>
            <a:schemeClr val="tx1"/>
          </a:solidFill>
          <a:uFill>
            <a:solidFill/>
          </a:uFill>
          <a:latin typeface="+mn-lt"/>
          <a:ea typeface="+mn-ea"/>
          <a:cs typeface="+mn-cs"/>
          <a:sym typeface="Arial"/>
        </a:defRPr>
      </a:lvl8pPr>
      <a:lvl9pPr indent="1828800" algn="ctr" defTabSz="584200">
        <a:defRPr>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 Id="rId3" Type="http://schemas.openxmlformats.org/officeDocument/2006/relationships/image" Target="../media/image1.jpe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 Id="rId3" Type="http://schemas.openxmlformats.org/officeDocument/2006/relationships/image" Target="../media/image1.jpe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9.xml"/><Relationship Id="rId3" Type="http://schemas.openxmlformats.org/officeDocument/2006/relationships/slide" Target="slide10.xml"/><Relationship Id="rId4" Type="http://schemas.openxmlformats.org/officeDocument/2006/relationships/slide" Target="slide11.xml"/><Relationship Id="rId5" Type="http://schemas.openxmlformats.org/officeDocument/2006/relationships/slide" Target="slide12.xml"/><Relationship Id="rId6" Type="http://schemas.openxmlformats.org/officeDocument/2006/relationships/slide" Target="slide17.xml"/><Relationship Id="rId7" Type="http://schemas.openxmlformats.org/officeDocument/2006/relationships/slide" Target="slide18.xml"/><Relationship Id="rId8" Type="http://schemas.openxmlformats.org/officeDocument/2006/relationships/slide" Target="slide24.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1.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1.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1.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4.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6E6EB5"/>
        </a:solidFill>
      </p:bgPr>
    </p:bg>
    <p:spTree>
      <p:nvGrpSpPr>
        <p:cNvPr id="1" name=""/>
        <p:cNvGrpSpPr/>
        <p:nvPr/>
      </p:nvGrpSpPr>
      <p:grpSpPr>
        <a:xfrm>
          <a:off x="0" y="0"/>
          <a:ext cx="0" cy="0"/>
          <a:chOff x="0" y="0"/>
          <a:chExt cx="0" cy="0"/>
        </a:xfrm>
      </p:grpSpPr>
      <p:pic>
        <p:nvPicPr>
          <p:cNvPr id="105" name="09_Pre_Alg NA Splash Flash.jpg"/>
          <p:cNvPicPr/>
          <p:nvPr/>
        </p:nvPicPr>
        <p:blipFill>
          <a:blip r:embed="rId2">
            <a:extLst/>
          </a:blip>
          <a:stretch>
            <a:fillRect/>
          </a:stretch>
        </p:blipFill>
        <p:spPr>
          <a:xfrm>
            <a:off x="0" y="0"/>
            <a:ext cx="9144001" cy="6858001"/>
          </a:xfrm>
          <a:prstGeom prst="rect">
            <a:avLst/>
          </a:prstGeom>
          <a:ln w="12700">
            <a:miter lim="400000"/>
          </a:ln>
        </p:spPr>
      </p:pic>
      <p:sp>
        <p:nvSpPr>
          <p:cNvPr id="106" name="Shape 106"/>
          <p:cNvSpPr/>
          <p:nvPr>
            <p:ph type="title"/>
          </p:nvPr>
        </p:nvSpPr>
        <p:spPr>
          <a:prstGeom prst="rect">
            <a:avLst/>
          </a:prstGeom>
        </p:spPr>
        <p:txBody>
          <a:bodyPr/>
          <a:lstStyle/>
          <a:p>
            <a:pPr lvl="0">
              <a:defRPr sz="1800">
                <a:uFillTx/>
              </a:defRPr>
            </a:pPr>
            <a:r>
              <a:rPr sz="1200">
                <a:uFill>
                  <a:solidFill/>
                </a:uFill>
              </a:rPr>
              <a:t>Splash Screen</a:t>
            </a:r>
          </a:p>
        </p:txBody>
      </p:sp>
      <p:pic>
        <p:nvPicPr>
          <p:cNvPr id="107" name="09_Pre_Alg Splash Arm.png"/>
          <p:cNvPicPr/>
          <p:nvPr/>
        </p:nvPicPr>
        <p:blipFill>
          <a:blip r:embed="rId3">
            <a:extLst/>
          </a:blip>
          <a:srcRect l="18124" t="63333" r="35208" b="17778"/>
          <a:stretch>
            <a:fillRect/>
          </a:stretch>
        </p:blipFill>
        <p:spPr>
          <a:xfrm>
            <a:off x="2654300" y="4343400"/>
            <a:ext cx="4267200" cy="1295400"/>
          </a:xfrm>
          <a:prstGeom prst="rect">
            <a:avLst/>
          </a:prstGeom>
          <a:ln w="12700">
            <a:miter lim="400000"/>
          </a:ln>
        </p:spPr>
      </p:pic>
      <p:pic>
        <p:nvPicPr>
          <p:cNvPr id="108" name="09PreAlg LNHeader04-03.png"/>
          <p:cNvPicPr/>
          <p:nvPr/>
        </p:nvPicPr>
        <p:blipFill>
          <a:blip r:embed="rId4">
            <a:extLst/>
          </a:blip>
          <a:stretch>
            <a:fillRect/>
          </a:stretch>
        </p:blipFill>
        <p:spPr>
          <a:xfrm>
            <a:off x="2921000" y="4648200"/>
            <a:ext cx="1143001" cy="641351"/>
          </a:xfrm>
          <a:prstGeom prst="rect">
            <a:avLst/>
          </a:prstGeom>
          <a:ln w="12700">
            <a:miter lim="400000"/>
          </a:ln>
        </p:spPr>
      </p:pic>
      <p:pic>
        <p:nvPicPr>
          <p:cNvPr id="109" name="09PreAlg LTHeader04-03.png"/>
          <p:cNvPicPr/>
          <p:nvPr/>
        </p:nvPicPr>
        <p:blipFill>
          <a:blip r:embed="rId5">
            <a:extLst/>
          </a:blip>
          <a:stretch>
            <a:fillRect/>
          </a:stretch>
        </p:blipFill>
        <p:spPr>
          <a:xfrm>
            <a:off x="1819275" y="4884737"/>
            <a:ext cx="7324726" cy="419101"/>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prstGeom prst="rect">
            <a:avLst/>
          </a:prstGeom>
        </p:spPr>
        <p:txBody>
          <a:bodyPr/>
          <a:lstStyle/>
          <a:p>
            <a:pPr lvl="0">
              <a:defRPr sz="1800">
                <a:uFillTx/>
              </a:defRPr>
            </a:pPr>
            <a:r>
              <a:rPr sz="1200">
                <a:uFill>
                  <a:solidFill/>
                </a:uFill>
              </a:rPr>
              <a:t>Vocabulary</a:t>
            </a:r>
          </a:p>
        </p:txBody>
      </p:sp>
      <p:pic>
        <p:nvPicPr>
          <p:cNvPr id="160" name="New Vocab.png"/>
          <p:cNvPicPr/>
          <p:nvPr/>
        </p:nvPicPr>
        <p:blipFill>
          <a:blip r:embed="rId2">
            <a:extLst/>
          </a:blip>
          <a:stretch>
            <a:fillRect/>
          </a:stretch>
        </p:blipFill>
        <p:spPr>
          <a:xfrm>
            <a:off x="711200" y="742950"/>
            <a:ext cx="4241801" cy="895351"/>
          </a:xfrm>
          <a:prstGeom prst="rect">
            <a:avLst/>
          </a:prstGeom>
          <a:ln w="12700">
            <a:miter lim="400000"/>
          </a:ln>
        </p:spPr>
      </p:pic>
      <p:sp>
        <p:nvSpPr>
          <p:cNvPr id="161" name="Shape 161"/>
          <p:cNvSpPr/>
          <p:nvPr/>
        </p:nvSpPr>
        <p:spPr>
          <a:xfrm>
            <a:off x="812800" y="182880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equation</a:t>
            </a:r>
          </a:p>
        </p:txBody>
      </p:sp>
      <p:sp>
        <p:nvSpPr>
          <p:cNvPr id="162" name="Shape 162"/>
          <p:cNvSpPr/>
          <p:nvPr/>
        </p:nvSpPr>
        <p:spPr>
          <a:xfrm>
            <a:off x="812800" y="2466975"/>
            <a:ext cx="7632700" cy="1968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6715" indent="-346075">
              <a:lnSpc>
                <a:spcPct val="90000"/>
              </a:lnSpc>
              <a:spcBef>
                <a:spcPts val="900"/>
              </a:spcBef>
              <a:buClr>
                <a:srgbClr val="000000"/>
              </a:buClr>
              <a:buSzPct val="100000"/>
              <a:buFont typeface="Arial"/>
              <a:buChar char="•"/>
              <a:defRPr>
                <a:uFillTx/>
              </a:defRPr>
            </a:pPr>
            <a:r>
              <a:rPr sz="2800">
                <a:uFill>
                  <a:solidFill/>
                </a:uFill>
              </a:rPr>
              <a:t>solution</a:t>
            </a:r>
            <a:endParaRPr sz="2800">
              <a:uFill>
                <a:solidFill/>
              </a:uFill>
            </a:endParaRPr>
          </a:p>
          <a:p>
            <a:pPr lvl="0" marL="386715" indent="-346075">
              <a:lnSpc>
                <a:spcPct val="90000"/>
              </a:lnSpc>
              <a:spcBef>
                <a:spcPts val="900"/>
              </a:spcBef>
              <a:buClr>
                <a:srgbClr val="000000"/>
              </a:buClr>
              <a:buSzPct val="100000"/>
              <a:buFont typeface="Arial"/>
              <a:buChar char="•"/>
              <a:defRPr>
                <a:uFillTx/>
              </a:defRPr>
            </a:pPr>
            <a:r>
              <a:rPr sz="2800">
                <a:uFill>
                  <a:solidFill/>
                </a:uFill>
              </a:rPr>
              <a:t>solving the equation</a:t>
            </a:r>
            <a:endParaRPr sz="2800">
              <a:uFill>
                <a:solidFill/>
              </a:uFill>
            </a:endParaRPr>
          </a:p>
          <a:p>
            <a:pPr lvl="0" marL="386715" indent="-346075">
              <a:lnSpc>
                <a:spcPct val="90000"/>
              </a:lnSpc>
              <a:spcBef>
                <a:spcPts val="900"/>
              </a:spcBef>
              <a:buClr>
                <a:srgbClr val="000000"/>
              </a:buClr>
              <a:buSzPct val="100000"/>
              <a:buFont typeface="Arial"/>
              <a:buChar char="•"/>
              <a:defRPr>
                <a:uFillTx/>
              </a:defRPr>
            </a:pPr>
            <a:r>
              <a:rPr sz="2800">
                <a:uFill>
                  <a:solidFill/>
                </a:uFill>
              </a:rPr>
              <a:t>inverse operation</a:t>
            </a:r>
            <a:endParaRPr sz="2800">
              <a:uFill>
                <a:solidFill/>
              </a:uFill>
            </a:endParaRPr>
          </a:p>
          <a:p>
            <a:pPr lvl="0" marL="386715" indent="-346075">
              <a:lnSpc>
                <a:spcPct val="90000"/>
              </a:lnSpc>
              <a:spcBef>
                <a:spcPts val="900"/>
              </a:spcBef>
              <a:buClr>
                <a:srgbClr val="000000"/>
              </a:buClr>
              <a:buSzPct val="100000"/>
              <a:buFont typeface="Arial"/>
              <a:buChar char="•"/>
              <a:defRPr>
                <a:uFillTx/>
              </a:defRPr>
            </a:pPr>
            <a:r>
              <a:rPr sz="2800">
                <a:uFill>
                  <a:solidFill/>
                </a:uFill>
              </a:rPr>
              <a:t>equivalent equation</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0"/>
                                        </p:tgtEl>
                                        <p:attrNameLst>
                                          <p:attrName>style.visibility</p:attrName>
                                        </p:attrNameLst>
                                      </p:cBhvr>
                                      <p:to>
                                        <p:strVal val="visible"/>
                                      </p:to>
                                    </p:set>
                                    <p:animEffect filter="wipe(left)" transition="in">
                                      <p:cBhvr>
                                        <p:cTn id="7" dur="500"/>
                                        <p:tgtEl>
                                          <p:spTgt spid="160"/>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61"/>
                                        </p:tgtEl>
                                        <p:attrNameLst>
                                          <p:attrName>style.visibility</p:attrName>
                                        </p:attrNameLst>
                                      </p:cBhvr>
                                      <p:to>
                                        <p:strVal val="visible"/>
                                      </p:to>
                                    </p:set>
                                    <p:animEffect filter="wipe(left)" transition="in">
                                      <p:cBhvr>
                                        <p:cTn id="11" dur="500"/>
                                        <p:tgtEl>
                                          <p:spTgt spid="161"/>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62">
                                            <p:bg/>
                                          </p:spTgt>
                                        </p:tgtEl>
                                        <p:attrNameLst>
                                          <p:attrName>style.visibility</p:attrName>
                                        </p:attrNameLst>
                                      </p:cBhvr>
                                      <p:to>
                                        <p:strVal val="visible"/>
                                      </p:to>
                                    </p:set>
                                    <p:animEffect filter="wipe(left)" transition="in">
                                      <p:cBhvr>
                                        <p:cTn id="16" dur="500"/>
                                        <p:tgtEl>
                                          <p:spTgt spid="162">
                                            <p:bg/>
                                          </p:spTgt>
                                        </p:tgtEl>
                                      </p:cBhvr>
                                    </p:animEffect>
                                  </p:childTnLst>
                                </p:cTn>
                              </p:par>
                              <p:par>
                                <p:cTn id="17" presetClass="entr" presetSubtype="8" presetID="22" grpId="3" fill="hold">
                                  <p:stCondLst>
                                    <p:cond delay="0"/>
                                  </p:stCondLst>
                                  <p:iterate type="el" backwards="0">
                                    <p:tmAbs val="0"/>
                                  </p:iterate>
                                  <p:childTnLst>
                                    <p:set>
                                      <p:cBhvr>
                                        <p:cTn id="18" fill="hold"/>
                                        <p:tgtEl>
                                          <p:spTgt spid="162">
                                            <p:txEl>
                                              <p:pRg st="0" end="0"/>
                                            </p:txEl>
                                          </p:spTgt>
                                        </p:tgtEl>
                                        <p:attrNameLst>
                                          <p:attrName>style.visibility</p:attrName>
                                        </p:attrNameLst>
                                      </p:cBhvr>
                                      <p:to>
                                        <p:strVal val="visible"/>
                                      </p:to>
                                    </p:set>
                                    <p:animEffect filter="wipe(left)" transition="in">
                                      <p:cBhvr>
                                        <p:cTn id="19" dur="500"/>
                                        <p:tgtEl>
                                          <p:spTgt spid="16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3" fill="hold">
                                  <p:stCondLst>
                                    <p:cond delay="0"/>
                                  </p:stCondLst>
                                  <p:iterate type="el" backwards="0">
                                    <p:tmAbs val="0"/>
                                  </p:iterate>
                                  <p:childTnLst>
                                    <p:set>
                                      <p:cBhvr>
                                        <p:cTn id="23" fill="hold"/>
                                        <p:tgtEl>
                                          <p:spTgt spid="162">
                                            <p:txEl>
                                              <p:pRg st="1" end="1"/>
                                            </p:txEl>
                                          </p:spTgt>
                                        </p:tgtEl>
                                        <p:attrNameLst>
                                          <p:attrName>style.visibility</p:attrName>
                                        </p:attrNameLst>
                                      </p:cBhvr>
                                      <p:to>
                                        <p:strVal val="visible"/>
                                      </p:to>
                                    </p:set>
                                    <p:animEffect filter="wipe(left)" transition="in">
                                      <p:cBhvr>
                                        <p:cTn id="24" dur="500"/>
                                        <p:tgtEl>
                                          <p:spTgt spid="16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2" grpId="3" fill="hold">
                                  <p:stCondLst>
                                    <p:cond delay="0"/>
                                  </p:stCondLst>
                                  <p:iterate type="el" backwards="0">
                                    <p:tmAbs val="0"/>
                                  </p:iterate>
                                  <p:childTnLst>
                                    <p:set>
                                      <p:cBhvr>
                                        <p:cTn id="28" fill="hold"/>
                                        <p:tgtEl>
                                          <p:spTgt spid="162">
                                            <p:txEl>
                                              <p:pRg st="2" end="2"/>
                                            </p:txEl>
                                          </p:spTgt>
                                        </p:tgtEl>
                                        <p:attrNameLst>
                                          <p:attrName>style.visibility</p:attrName>
                                        </p:attrNameLst>
                                      </p:cBhvr>
                                      <p:to>
                                        <p:strVal val="visible"/>
                                      </p:to>
                                    </p:set>
                                    <p:animEffect filter="wipe(left)" transition="in">
                                      <p:cBhvr>
                                        <p:cTn id="29" dur="500"/>
                                        <p:tgtEl>
                                          <p:spTgt spid="16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8" presetID="22" grpId="3" fill="hold">
                                  <p:stCondLst>
                                    <p:cond delay="0"/>
                                  </p:stCondLst>
                                  <p:iterate type="el" backwards="0">
                                    <p:tmAbs val="0"/>
                                  </p:iterate>
                                  <p:childTnLst>
                                    <p:set>
                                      <p:cBhvr>
                                        <p:cTn id="33" fill="hold"/>
                                        <p:tgtEl>
                                          <p:spTgt spid="162">
                                            <p:txEl>
                                              <p:pRg st="3" end="3"/>
                                            </p:txEl>
                                          </p:spTgt>
                                        </p:tgtEl>
                                        <p:attrNameLst>
                                          <p:attrName>style.visibility</p:attrName>
                                        </p:attrNameLst>
                                      </p:cBhvr>
                                      <p:to>
                                        <p:strVal val="visible"/>
                                      </p:to>
                                    </p:set>
                                    <p:animEffect filter="wipe(left)" transition="in">
                                      <p:cBhvr>
                                        <p:cTn id="34" dur="500"/>
                                        <p:tgtEl>
                                          <p:spTgt spid="16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2" grpId="3"/>
      <p:bldP build="whole" bldLvl="1" animBg="1" rev="0" advAuto="0" spid="160" grpId="1"/>
      <p:bldP build="whole" bldLvl="1" animBg="1" rev="0" advAuto="0" spid="161"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prstGeom prst="rect">
            <a:avLst/>
          </a:prstGeom>
        </p:spPr>
        <p:txBody>
          <a:bodyPr/>
          <a:lstStyle/>
          <a:p>
            <a:pPr lvl="0">
              <a:defRPr sz="1800">
                <a:uFillTx/>
              </a:defRPr>
            </a:pPr>
            <a:r>
              <a:rPr sz="1200">
                <a:uFill>
                  <a:solidFill/>
                </a:uFill>
              </a:rPr>
              <a:t>Concept A </a:t>
            </a:r>
          </a:p>
        </p:txBody>
      </p:sp>
      <p:pic>
        <p:nvPicPr>
          <p:cNvPr id="165" name="PALG-CH4-184-KC_A.jpg"/>
          <p:cNvPicPr/>
          <p:nvPr/>
        </p:nvPicPr>
        <p:blipFill>
          <a:blip r:embed="rId2">
            <a:extLst/>
          </a:blip>
          <a:stretch>
            <a:fillRect/>
          </a:stretch>
        </p:blipFill>
        <p:spPr>
          <a:xfrm>
            <a:off x="438150" y="1495425"/>
            <a:ext cx="8239125" cy="3148013"/>
          </a:xfrm>
          <a:prstGeom prst="rect">
            <a:avLst/>
          </a:prstGeom>
          <a:ln w="12700">
            <a:miter lim="400000"/>
          </a:ln>
        </p:spPr>
      </p:pic>
    </p:spTree>
  </p:cSld>
  <p:clrMapOvr>
    <a:masterClrMapping/>
  </p:clrMapOvr>
  <p:transition spd="fast" advClick="1">
    <p:wipe dir="r"/>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prstGeom prst="rect">
            <a:avLst/>
          </a:prstGeom>
        </p:spPr>
        <p:txBody>
          <a:bodyPr/>
          <a:lstStyle/>
          <a:p>
            <a:pPr lvl="0">
              <a:defRPr sz="1800">
                <a:uFillTx/>
              </a:defRPr>
            </a:pPr>
            <a:r>
              <a:rPr sz="1200">
                <a:uFill>
                  <a:solidFill/>
                </a:uFill>
              </a:rPr>
              <a:t>Example 1A</a:t>
            </a:r>
          </a:p>
        </p:txBody>
      </p:sp>
      <p:sp>
        <p:nvSpPr>
          <p:cNvPr id="168" name="Shape 168"/>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Solve Equations by Adding</a:t>
            </a:r>
          </a:p>
        </p:txBody>
      </p:sp>
      <p:sp>
        <p:nvSpPr>
          <p:cNvPr id="169" name="Shape 169"/>
          <p:cNvSpPr/>
          <p:nvPr/>
        </p:nvSpPr>
        <p:spPr>
          <a:xfrm>
            <a:off x="881062" y="2398712"/>
            <a:ext cx="78994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sz="2400">
                <a:uFill>
                  <a:solidFill/>
                </a:uFill>
              </a:rPr>
              <a:t>	</a:t>
            </a:r>
            <a:r>
              <a:rPr i="1" sz="2400">
                <a:uFill>
                  <a:solidFill/>
                </a:uFill>
              </a:rPr>
              <a:t>x</a:t>
            </a:r>
            <a:r>
              <a:rPr sz="2400">
                <a:uFill>
                  <a:solidFill/>
                </a:uFill>
              </a:rPr>
              <a:t> – 4 	= –3	Write the equation.</a:t>
            </a:r>
          </a:p>
        </p:txBody>
      </p:sp>
      <p:sp>
        <p:nvSpPr>
          <p:cNvPr id="170" name="Shape 170"/>
          <p:cNvSpPr/>
          <p:nvPr>
            <p:ph type="body" idx="4294967295"/>
          </p:nvPr>
        </p:nvSpPr>
        <p:spPr>
          <a:xfrm>
            <a:off x="533400" y="1503362"/>
            <a:ext cx="8229600" cy="2536826"/>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buClr>
                <a:srgbClr val="0068AD"/>
              </a:buClr>
              <a:buSzTx/>
              <a:buFont typeface="Arial"/>
              <a:buNone/>
              <a:defRPr sz="1800">
                <a:uFillTx/>
              </a:defRPr>
            </a:pPr>
            <a:r>
              <a:rPr b="1" sz="2400">
                <a:solidFill>
                  <a:srgbClr val="0068AD"/>
                </a:solidFill>
                <a:uFill>
                  <a:solidFill>
                    <a:srgbClr val="0068AD"/>
                  </a:solidFill>
                </a:uFill>
              </a:rPr>
              <a:t>	</a:t>
            </a:r>
            <a:r>
              <a:rPr b="1" sz="2400">
                <a:solidFill>
                  <a:srgbClr val="E9332C"/>
                </a:solidFill>
                <a:uFill>
                  <a:solidFill>
                    <a:srgbClr val="E9332C"/>
                  </a:solidFill>
                </a:uFill>
              </a:rPr>
              <a:t>A.</a:t>
            </a:r>
            <a:r>
              <a:rPr b="1" sz="2400">
                <a:solidFill>
                  <a:srgbClr val="0068AD"/>
                </a:solidFill>
                <a:uFill>
                  <a:solidFill>
                    <a:srgbClr val="0068AD"/>
                  </a:solidFill>
                </a:uFill>
              </a:rPr>
              <a:t> Solve </a:t>
            </a:r>
            <a:r>
              <a:rPr b="1" i="1" sz="2400">
                <a:solidFill>
                  <a:srgbClr val="0068AD"/>
                </a:solidFill>
                <a:uFill>
                  <a:solidFill>
                    <a:srgbClr val="0068AD"/>
                  </a:solidFill>
                </a:uFill>
              </a:rPr>
              <a:t>x</a:t>
            </a:r>
            <a:r>
              <a:rPr b="1" sz="2400">
                <a:solidFill>
                  <a:srgbClr val="0068AD"/>
                </a:solidFill>
                <a:uFill>
                  <a:solidFill>
                    <a:srgbClr val="0068AD"/>
                  </a:solidFill>
                </a:uFill>
              </a:rPr>
              <a:t> – 4 =</a:t>
            </a:r>
            <a:r>
              <a:rPr b="1" i="1" sz="2400">
                <a:solidFill>
                  <a:srgbClr val="0068AD"/>
                </a:solidFill>
                <a:uFill>
                  <a:solidFill>
                    <a:srgbClr val="0068AD"/>
                  </a:solidFill>
                </a:uFill>
              </a:rPr>
              <a:t> –</a:t>
            </a:r>
            <a:r>
              <a:rPr b="1" sz="2400">
                <a:solidFill>
                  <a:srgbClr val="0068AD"/>
                </a:solidFill>
                <a:uFill>
                  <a:solidFill>
                    <a:srgbClr val="0068AD"/>
                  </a:solidFill>
                </a:uFill>
              </a:rPr>
              <a:t>3. Check your solution and graph it on a number line.</a:t>
            </a:r>
          </a:p>
        </p:txBody>
      </p:sp>
      <p:sp>
        <p:nvSpPr>
          <p:cNvPr id="171" name="Shape 171"/>
          <p:cNvSpPr/>
          <p:nvPr/>
        </p:nvSpPr>
        <p:spPr>
          <a:xfrm>
            <a:off x="881062" y="3567112"/>
            <a:ext cx="7899401" cy="952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sz="2400">
                <a:uFill>
                  <a:solidFill/>
                </a:uFill>
              </a:rPr>
              <a:t>	</a:t>
            </a:r>
            <a:r>
              <a:rPr i="1" sz="2400">
                <a:uFill>
                  <a:solidFill/>
                </a:uFill>
              </a:rPr>
              <a:t>x</a:t>
            </a:r>
            <a:r>
              <a:rPr sz="2400">
                <a:uFill>
                  <a:solidFill/>
                </a:uFill>
              </a:rPr>
              <a:t> + </a:t>
            </a:r>
            <a:r>
              <a:rPr sz="2400">
                <a:solidFill>
                  <a:srgbClr val="E9332C"/>
                </a:solidFill>
                <a:uFill>
                  <a:solidFill>
                    <a:srgbClr val="E9332C"/>
                  </a:solidFill>
                </a:uFill>
              </a:rPr>
              <a:t>0</a:t>
            </a:r>
            <a:r>
              <a:rPr sz="2400">
                <a:uFill>
                  <a:solidFill/>
                </a:uFill>
              </a:rPr>
              <a:t>	= </a:t>
            </a:r>
            <a:r>
              <a:rPr sz="2400">
                <a:solidFill>
                  <a:srgbClr val="E9332C"/>
                </a:solidFill>
                <a:uFill>
                  <a:solidFill>
                    <a:srgbClr val="E9332C"/>
                  </a:solidFill>
                </a:uFill>
              </a:rPr>
              <a:t>1</a:t>
            </a:r>
            <a:r>
              <a:rPr sz="2400">
                <a:uFill>
                  <a:solidFill/>
                </a:uFill>
              </a:rPr>
              <a:t>	Additive Inverse Property</a:t>
            </a:r>
            <a:endParaRPr sz="2400">
              <a:uFill>
                <a:solidFill/>
              </a:uFill>
            </a:endParaRPr>
          </a:p>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sz="2400">
                <a:uFill>
                  <a:solidFill/>
                </a:uFill>
              </a:rPr>
              <a:t>	</a:t>
            </a:r>
            <a:r>
              <a:rPr i="1" sz="2400">
                <a:uFill>
                  <a:solidFill/>
                </a:uFill>
              </a:rPr>
              <a:t>x</a:t>
            </a:r>
            <a:r>
              <a:rPr sz="2400">
                <a:uFill>
                  <a:solidFill/>
                </a:uFill>
              </a:rPr>
              <a:t>	=	1	Identity Property</a:t>
            </a:r>
          </a:p>
        </p:txBody>
      </p:sp>
      <p:grpSp>
        <p:nvGrpSpPr>
          <p:cNvPr id="174" name="Group 174"/>
          <p:cNvGrpSpPr/>
          <p:nvPr/>
        </p:nvGrpSpPr>
        <p:grpSpPr>
          <a:xfrm>
            <a:off x="881062" y="2982912"/>
            <a:ext cx="7899401" cy="447230"/>
            <a:chOff x="0" y="0"/>
            <a:chExt cx="7899400" cy="447228"/>
          </a:xfrm>
        </p:grpSpPr>
        <p:sp>
          <p:nvSpPr>
            <p:cNvPr id="172" name="Shape 172"/>
            <p:cNvSpPr/>
            <p:nvPr/>
          </p:nvSpPr>
          <p:spPr>
            <a:xfrm>
              <a:off x="0" y="0"/>
              <a:ext cx="78994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sz="2400">
                  <a:uFill>
                    <a:solidFill/>
                  </a:uFill>
                </a:rPr>
                <a:t>	</a:t>
              </a:r>
              <a:r>
                <a:rPr sz="2400">
                  <a:solidFill>
                    <a:srgbClr val="E9332C"/>
                  </a:solidFill>
                  <a:uFill>
                    <a:solidFill>
                      <a:srgbClr val="E9332C"/>
                    </a:solidFill>
                  </a:uFill>
                </a:rPr>
                <a:t>+ 4</a:t>
              </a:r>
              <a:r>
                <a:rPr sz="2400">
                  <a:uFill>
                    <a:solidFill/>
                  </a:uFill>
                </a:rPr>
                <a:t>	=	</a:t>
              </a:r>
              <a:r>
                <a:rPr sz="2400">
                  <a:solidFill>
                    <a:srgbClr val="E9332C"/>
                  </a:solidFill>
                  <a:uFill>
                    <a:solidFill>
                      <a:srgbClr val="E9332C"/>
                    </a:solidFill>
                  </a:uFill>
                </a:rPr>
                <a:t>+ 4</a:t>
              </a:r>
              <a:r>
                <a:rPr sz="2400">
                  <a:uFill>
                    <a:solidFill/>
                  </a:uFill>
                </a:rPr>
                <a:t>	Addition Property of Equality</a:t>
              </a:r>
            </a:p>
          </p:txBody>
        </p:sp>
        <p:sp>
          <p:nvSpPr>
            <p:cNvPr id="173" name="Shape 173"/>
            <p:cNvSpPr/>
            <p:nvPr/>
          </p:nvSpPr>
          <p:spPr>
            <a:xfrm>
              <a:off x="579437" y="433387"/>
              <a:ext cx="2260601" cy="1588"/>
            </a:xfrm>
            <a:prstGeom prst="line">
              <a:avLst/>
            </a:prstGeom>
            <a:noFill/>
            <a:ln w="19050" cap="flat">
              <a:solidFill>
                <a:srgbClr val="000000"/>
              </a:solidFill>
              <a:prstDash val="solid"/>
              <a:round/>
            </a:ln>
            <a:effectLst/>
          </p:spPr>
          <p:txBody>
            <a:bodyPr wrap="square" lIns="0" tIns="0" rIns="0" bIns="0" numCol="1" anchor="t">
              <a:noAutofit/>
            </a:bodyPr>
            <a:lstStyle/>
            <a:p>
              <a:pPr lvl="0" marL="0" marR="0" defTabSz="457200">
                <a:defRPr sz="1200">
                  <a:uFillTx/>
                  <a:latin typeface="Helvetica"/>
                  <a:ea typeface="Helvetica"/>
                  <a:cs typeface="Helvetica"/>
                  <a:sym typeface="Helvetica"/>
                </a:defRPr>
              </a:pPr>
            </a:p>
          </p:txBody>
        </p:sp>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70">
                                            <p:bg/>
                                          </p:spTgt>
                                        </p:tgtEl>
                                        <p:attrNameLst>
                                          <p:attrName>style.visibility</p:attrName>
                                        </p:attrNameLst>
                                      </p:cBhvr>
                                      <p:to>
                                        <p:strVal val="visible"/>
                                      </p:to>
                                    </p:set>
                                    <p:animEffect filter="wipe(left)" transition="in">
                                      <p:cBhvr>
                                        <p:cTn id="7" dur="500"/>
                                        <p:tgtEl>
                                          <p:spTgt spid="170">
                                            <p:bg/>
                                          </p:spTgt>
                                        </p:tgtEl>
                                      </p:cBhvr>
                                    </p:animEffect>
                                  </p:childTnLst>
                                </p:cTn>
                              </p:par>
                              <p:par>
                                <p:cTn id="8" presetClass="entr" presetSubtype="8" presetID="22" grpId="1" fill="hold">
                                  <p:stCondLst>
                                    <p:cond delay="0"/>
                                  </p:stCondLst>
                                  <p:iterate type="el" backwards="0">
                                    <p:tmAbs val="0"/>
                                  </p:iterate>
                                  <p:childTnLst>
                                    <p:set>
                                      <p:cBhvr>
                                        <p:cTn id="9" fill="hold"/>
                                        <p:tgtEl>
                                          <p:spTgt spid="170">
                                            <p:txEl>
                                              <p:pRg st="0" end="0"/>
                                            </p:txEl>
                                          </p:spTgt>
                                        </p:tgtEl>
                                        <p:attrNameLst>
                                          <p:attrName>style.visibility</p:attrName>
                                        </p:attrNameLst>
                                      </p:cBhvr>
                                      <p:to>
                                        <p:strVal val="visible"/>
                                      </p:to>
                                    </p:set>
                                    <p:animEffect filter="wipe(left)" transition="in">
                                      <p:cBhvr>
                                        <p:cTn id="10" dur="500"/>
                                        <p:tgtEl>
                                          <p:spTgt spid="17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169">
                                            <p:bg/>
                                          </p:spTgt>
                                        </p:tgtEl>
                                        <p:attrNameLst>
                                          <p:attrName>style.visibility</p:attrName>
                                        </p:attrNameLst>
                                      </p:cBhvr>
                                      <p:to>
                                        <p:strVal val="visible"/>
                                      </p:to>
                                    </p:set>
                                    <p:animEffect filter="wipe(left)" transition="in">
                                      <p:cBhvr>
                                        <p:cTn id="15" dur="500"/>
                                        <p:tgtEl>
                                          <p:spTgt spid="169">
                                            <p:bg/>
                                          </p:spTgt>
                                        </p:tgtEl>
                                      </p:cBhvr>
                                    </p:animEffect>
                                  </p:childTnLst>
                                </p:cTn>
                              </p:par>
                              <p:par>
                                <p:cTn id="16" presetClass="entr" presetSubtype="8" presetID="22" grpId="2" fill="hold">
                                  <p:stCondLst>
                                    <p:cond delay="0"/>
                                  </p:stCondLst>
                                  <p:iterate type="el" backwards="0">
                                    <p:tmAbs val="0"/>
                                  </p:iterate>
                                  <p:childTnLst>
                                    <p:set>
                                      <p:cBhvr>
                                        <p:cTn id="17" fill="hold"/>
                                        <p:tgtEl>
                                          <p:spTgt spid="169">
                                            <p:txEl>
                                              <p:pRg st="0" end="0"/>
                                            </p:txEl>
                                          </p:spTgt>
                                        </p:tgtEl>
                                        <p:attrNameLst>
                                          <p:attrName>style.visibility</p:attrName>
                                        </p:attrNameLst>
                                      </p:cBhvr>
                                      <p:to>
                                        <p:strVal val="visible"/>
                                      </p:to>
                                    </p:set>
                                    <p:animEffect filter="wipe(left)" transition="in">
                                      <p:cBhvr>
                                        <p:cTn id="18" dur="500"/>
                                        <p:tgtEl>
                                          <p:spTgt spid="16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174"/>
                                        </p:tgtEl>
                                        <p:attrNameLst>
                                          <p:attrName>style.visibility</p:attrName>
                                        </p:attrNameLst>
                                      </p:cBhvr>
                                      <p:to>
                                        <p:strVal val="visible"/>
                                      </p:to>
                                    </p:set>
                                    <p:animEffect filter="wipe(left)" transition="in">
                                      <p:cBhvr>
                                        <p:cTn id="23" dur="500"/>
                                        <p:tgtEl>
                                          <p:spTgt spid="174"/>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4" fill="hold">
                                  <p:stCondLst>
                                    <p:cond delay="0"/>
                                  </p:stCondLst>
                                  <p:iterate type="el" backwards="0">
                                    <p:tmAbs val="0"/>
                                  </p:iterate>
                                  <p:childTnLst>
                                    <p:set>
                                      <p:cBhvr>
                                        <p:cTn id="27" fill="hold"/>
                                        <p:tgtEl>
                                          <p:spTgt spid="171">
                                            <p:bg/>
                                          </p:spTgt>
                                        </p:tgtEl>
                                        <p:attrNameLst>
                                          <p:attrName>style.visibility</p:attrName>
                                        </p:attrNameLst>
                                      </p:cBhvr>
                                      <p:to>
                                        <p:strVal val="visible"/>
                                      </p:to>
                                    </p:set>
                                    <p:animEffect filter="wipe(left)" transition="in">
                                      <p:cBhvr>
                                        <p:cTn id="28" dur="500"/>
                                        <p:tgtEl>
                                          <p:spTgt spid="171">
                                            <p:bg/>
                                          </p:spTgt>
                                        </p:tgtEl>
                                      </p:cBhvr>
                                    </p:animEffect>
                                  </p:childTnLst>
                                </p:cTn>
                              </p:par>
                              <p:par>
                                <p:cTn id="29" presetClass="entr" presetSubtype="8" presetID="22" grpId="4" fill="hold">
                                  <p:stCondLst>
                                    <p:cond delay="0"/>
                                  </p:stCondLst>
                                  <p:iterate type="el" backwards="0">
                                    <p:tmAbs val="0"/>
                                  </p:iterate>
                                  <p:childTnLst>
                                    <p:set>
                                      <p:cBhvr>
                                        <p:cTn id="30" fill="hold"/>
                                        <p:tgtEl>
                                          <p:spTgt spid="171">
                                            <p:txEl>
                                              <p:pRg st="0" end="0"/>
                                            </p:txEl>
                                          </p:spTgt>
                                        </p:tgtEl>
                                        <p:attrNameLst>
                                          <p:attrName>style.visibility</p:attrName>
                                        </p:attrNameLst>
                                      </p:cBhvr>
                                      <p:to>
                                        <p:strVal val="visible"/>
                                      </p:to>
                                    </p:set>
                                    <p:animEffect filter="wipe(left)" transition="in">
                                      <p:cBhvr>
                                        <p:cTn id="31" dur="500"/>
                                        <p:tgtEl>
                                          <p:spTgt spid="17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4" fill="hold">
                                  <p:stCondLst>
                                    <p:cond delay="0"/>
                                  </p:stCondLst>
                                  <p:iterate type="el" backwards="0">
                                    <p:tmAbs val="0"/>
                                  </p:iterate>
                                  <p:childTnLst>
                                    <p:set>
                                      <p:cBhvr>
                                        <p:cTn id="35" fill="hold"/>
                                        <p:tgtEl>
                                          <p:spTgt spid="171">
                                            <p:txEl>
                                              <p:pRg st="1" end="1"/>
                                            </p:txEl>
                                          </p:spTgt>
                                        </p:tgtEl>
                                        <p:attrNameLst>
                                          <p:attrName>style.visibility</p:attrName>
                                        </p:attrNameLst>
                                      </p:cBhvr>
                                      <p:to>
                                        <p:strVal val="visible"/>
                                      </p:to>
                                    </p:set>
                                    <p:animEffect filter="wipe(left)" transition="in">
                                      <p:cBhvr>
                                        <p:cTn id="36" dur="500"/>
                                        <p:tgtEl>
                                          <p:spTgt spid="17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3"/>
      <p:bldP build="p" bldLvl="1" animBg="1" rev="0" advAuto="0" spid="170" grpId="1"/>
      <p:bldP build="p" bldLvl="5" animBg="1" rev="0" advAuto="0" spid="171" grpId="4"/>
      <p:bldP build="p" bldLvl="5" animBg="1" rev="0" advAuto="0" spid="169"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p:nvPr>
        </p:nvSpPr>
        <p:spPr>
          <a:prstGeom prst="rect">
            <a:avLst/>
          </a:prstGeom>
        </p:spPr>
        <p:txBody>
          <a:bodyPr/>
          <a:lstStyle/>
          <a:p>
            <a:pPr lvl="0">
              <a:defRPr sz="1800">
                <a:uFillTx/>
              </a:defRPr>
            </a:pPr>
            <a:r>
              <a:rPr sz="1200">
                <a:uFill>
                  <a:solidFill/>
                </a:uFill>
              </a:rPr>
              <a:t>Example 1A</a:t>
            </a:r>
          </a:p>
        </p:txBody>
      </p:sp>
      <p:sp>
        <p:nvSpPr>
          <p:cNvPr id="177" name="Shape 177"/>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Solve Equations by Adding</a:t>
            </a:r>
          </a:p>
        </p:txBody>
      </p:sp>
      <p:sp>
        <p:nvSpPr>
          <p:cNvPr id="178" name="Shape 178"/>
          <p:cNvSpPr/>
          <p:nvPr/>
        </p:nvSpPr>
        <p:spPr>
          <a:xfrm>
            <a:off x="881062" y="2398712"/>
            <a:ext cx="78994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tabLst>
                <a:tab pos="2209800" algn="r"/>
                <a:tab pos="2324100" algn="l"/>
                <a:tab pos="2552700" algn="l"/>
                <a:tab pos="3581400" algn="l"/>
                <a:tab pos="5524500" algn="l"/>
              </a:tabLst>
              <a:defRPr>
                <a:uFillTx/>
              </a:defRPr>
            </a:pPr>
            <a:r>
              <a:rPr b="1" sz="2400">
                <a:solidFill>
                  <a:srgbClr val="E9332C"/>
                </a:solidFill>
                <a:uFill>
                  <a:solidFill>
                    <a:srgbClr val="E9332C"/>
                  </a:solidFill>
                </a:uFill>
              </a:rPr>
              <a:t>Check </a:t>
            </a:r>
            <a:r>
              <a:rPr sz="2400">
                <a:uFill>
                  <a:solidFill/>
                </a:uFill>
              </a:rPr>
              <a:t>  	</a:t>
            </a:r>
            <a:r>
              <a:rPr i="1" sz="2400">
                <a:solidFill>
                  <a:srgbClr val="E9332C"/>
                </a:solidFill>
                <a:uFill>
                  <a:solidFill>
                    <a:srgbClr val="E9332C"/>
                  </a:solidFill>
                </a:uFill>
              </a:rPr>
              <a:t>x</a:t>
            </a:r>
            <a:r>
              <a:rPr sz="2400">
                <a:uFill>
                  <a:solidFill/>
                </a:uFill>
              </a:rPr>
              <a:t> – 4 	= –3	Write the equation.</a:t>
            </a:r>
          </a:p>
        </p:txBody>
      </p:sp>
      <p:sp>
        <p:nvSpPr>
          <p:cNvPr id="179" name="Shape 179"/>
          <p:cNvSpPr/>
          <p:nvPr>
            <p:ph type="body" idx="4294967295"/>
          </p:nvPr>
        </p:nvSpPr>
        <p:spPr>
          <a:xfrm>
            <a:off x="533400" y="1503362"/>
            <a:ext cx="8229600" cy="2536826"/>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buClr>
                <a:srgbClr val="000000"/>
              </a:buClr>
              <a:buSzTx/>
              <a:buFont typeface="Arial"/>
              <a:buNone/>
              <a:defRPr sz="1800">
                <a:uFillTx/>
              </a:defRPr>
            </a:pPr>
            <a:r>
              <a:rPr sz="2400">
                <a:uFill>
                  <a:solidFill/>
                </a:uFill>
              </a:rPr>
              <a:t>	To check that 1 is the solution, replace </a:t>
            </a:r>
            <a:r>
              <a:rPr i="1" sz="2400">
                <a:uFill>
                  <a:solidFill/>
                </a:uFill>
              </a:rPr>
              <a:t>x </a:t>
            </a:r>
            <a:r>
              <a:rPr sz="2400">
                <a:uFill>
                  <a:solidFill/>
                </a:uFill>
              </a:rPr>
              <a:t>with 1 in the original equation.</a:t>
            </a:r>
          </a:p>
        </p:txBody>
      </p:sp>
      <p:grpSp>
        <p:nvGrpSpPr>
          <p:cNvPr id="182" name="Group 182"/>
          <p:cNvGrpSpPr/>
          <p:nvPr/>
        </p:nvGrpSpPr>
        <p:grpSpPr>
          <a:xfrm>
            <a:off x="881062" y="2921000"/>
            <a:ext cx="7899401" cy="830179"/>
            <a:chOff x="0" y="0"/>
            <a:chExt cx="7899400" cy="830178"/>
          </a:xfrm>
        </p:grpSpPr>
        <p:sp>
          <p:nvSpPr>
            <p:cNvPr id="180" name="Shape 180"/>
            <p:cNvSpPr/>
            <p:nvPr/>
          </p:nvSpPr>
          <p:spPr>
            <a:xfrm>
              <a:off x="2344737" y="0"/>
              <a:ext cx="317501" cy="274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700"/>
                </a:spcBef>
                <a:buClr>
                  <a:srgbClr val="FFFFFF"/>
                </a:buClr>
                <a:buFont typeface="Arial"/>
                <a:tabLst>
                  <a:tab pos="1638300" algn="l"/>
                  <a:tab pos="1930400" algn="l"/>
                  <a:tab pos="4267200" algn="l"/>
                  <a:tab pos="4610100" algn="l"/>
                </a:tabLst>
                <a:defRPr b="1" sz="1200"/>
              </a:lvl1pPr>
            </a:lstStyle>
            <a:p>
              <a:pPr lvl="0">
                <a:defRPr b="0" sz="1800">
                  <a:uFillTx/>
                </a:defRPr>
              </a:pPr>
              <a:r>
                <a:rPr b="1" sz="1200">
                  <a:uFill>
                    <a:solidFill/>
                  </a:uFill>
                </a:rPr>
                <a:t>?</a:t>
              </a:r>
            </a:p>
          </p:txBody>
        </p:sp>
        <p:sp>
          <p:nvSpPr>
            <p:cNvPr id="181" name="Shape 181"/>
            <p:cNvSpPr/>
            <p:nvPr/>
          </p:nvSpPr>
          <p:spPr>
            <a:xfrm>
              <a:off x="0" y="61912"/>
              <a:ext cx="7899400" cy="7682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1400"/>
                </a:spcBef>
                <a:buClr>
                  <a:srgbClr val="FFFFFF"/>
                </a:buClr>
                <a:buFont typeface="Arial"/>
                <a:tabLst>
                  <a:tab pos="2222500" algn="r"/>
                  <a:tab pos="2336800" algn="l"/>
                  <a:tab pos="2578100" algn="l"/>
                  <a:tab pos="3581400" algn="l"/>
                  <a:tab pos="5524500" algn="l"/>
                </a:tabLst>
                <a:defRPr>
                  <a:uFillTx/>
                </a:defRPr>
              </a:pPr>
              <a:r>
                <a:rPr sz="2400">
                  <a:solidFill>
                    <a:srgbClr val="E9332C"/>
                  </a:solidFill>
                  <a:uFill>
                    <a:solidFill>
                      <a:srgbClr val="E9332C"/>
                    </a:solidFill>
                  </a:uFill>
                </a:rPr>
                <a:t>	1</a:t>
              </a:r>
              <a:r>
                <a:rPr sz="2400">
                  <a:uFill>
                    <a:solidFill/>
                  </a:uFill>
                </a:rPr>
                <a:t> – 4	=	–3	Check to see if the sentence </a:t>
              </a:r>
              <a:br>
                <a:rPr sz="2400">
                  <a:uFill>
                    <a:solidFill/>
                  </a:uFill>
                </a:rPr>
              </a:br>
              <a:r>
                <a:rPr sz="2400">
                  <a:uFill>
                    <a:solidFill/>
                  </a:uFill>
                </a:rPr>
                <a:t>				is true.</a:t>
              </a:r>
            </a:p>
          </p:txBody>
        </p:sp>
      </p:grpSp>
      <p:sp>
        <p:nvSpPr>
          <p:cNvPr id="183" name="Shape 183"/>
          <p:cNvSpPr/>
          <p:nvPr/>
        </p:nvSpPr>
        <p:spPr>
          <a:xfrm>
            <a:off x="881062" y="3881437"/>
            <a:ext cx="78994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1400"/>
              </a:spcBef>
              <a:buClr>
                <a:srgbClr val="FFFFFF"/>
              </a:buClr>
              <a:buFont typeface="Arial"/>
              <a:tabLst>
                <a:tab pos="2209800" algn="r"/>
                <a:tab pos="2311400" algn="l"/>
                <a:tab pos="2603500" algn="l"/>
                <a:tab pos="3581400" algn="l"/>
                <a:tab pos="5524500" algn="l"/>
              </a:tabLst>
              <a:defRPr sz="2400"/>
            </a:lvl1pPr>
          </a:lstStyle>
          <a:p>
            <a:pPr lvl="0">
              <a:defRPr sz="1800">
                <a:uFillTx/>
              </a:defRPr>
            </a:pPr>
            <a:r>
              <a:rPr sz="2400">
                <a:uFill>
                  <a:solidFill/>
                </a:uFill>
              </a:rPr>
              <a:t>	–3	= –3	The sentence is true.</a:t>
            </a:r>
          </a:p>
        </p:txBody>
      </p:sp>
      <p:sp>
        <p:nvSpPr>
          <p:cNvPr id="184" name="Shape 184"/>
          <p:cNvSpPr/>
          <p:nvPr/>
        </p:nvSpPr>
        <p:spPr>
          <a:xfrm>
            <a:off x="533400" y="4559300"/>
            <a:ext cx="8178800" cy="8028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5139" indent="-1370012">
              <a:spcBef>
                <a:spcPts val="16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solution is 1. Draw a dot at 1 on the number line.</a:t>
            </a:r>
          </a:p>
        </p:txBody>
      </p:sp>
      <p:sp>
        <p:nvSpPr>
          <p:cNvPr id="185" name="Shape 185"/>
          <p:cNvSpPr/>
          <p:nvPr/>
        </p:nvSpPr>
        <p:spPr>
          <a:xfrm>
            <a:off x="3814762" y="3922712"/>
            <a:ext cx="394405"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nSpc>
                <a:spcPct val="90000"/>
              </a:lnSpc>
              <a:spcBef>
                <a:spcPts val="1400"/>
              </a:spcBef>
              <a:buClr>
                <a:srgbClr val="FFFFFF"/>
              </a:buClr>
              <a:buFont typeface="Arial"/>
              <a:defRPr sz="2400">
                <a:solidFill>
                  <a:srgbClr val="E9332C"/>
                </a:solidFill>
                <a:uFill>
                  <a:solidFill>
                    <a:srgbClr val="E9332C"/>
                  </a:solidFill>
                </a:uFill>
                <a:latin typeface="Wingdings"/>
                <a:ea typeface="Wingdings"/>
                <a:cs typeface="Wingdings"/>
                <a:sym typeface="Wingdings"/>
              </a:defRPr>
            </a:lvl1pPr>
          </a:lstStyle>
          <a:p>
            <a:pPr lvl="0">
              <a:defRPr sz="1800">
                <a:solidFill>
                  <a:srgbClr val="000000"/>
                </a:solidFill>
                <a:uFillTx/>
              </a:defRPr>
            </a:pPr>
            <a:r>
              <a:rPr sz="2400">
                <a:solidFill>
                  <a:srgbClr val="E9332C"/>
                </a:solidFill>
                <a:uFill>
                  <a:solidFill>
                    <a:srgbClr val="E9332C"/>
                  </a:solidFill>
                </a:uFill>
              </a:rPr>
              <a:t></a:t>
            </a:r>
          </a:p>
        </p:txBody>
      </p:sp>
      <p:pic>
        <p:nvPicPr>
          <p:cNvPr id="186" name="PALG04-03-01a.jpg"/>
          <p:cNvPicPr/>
          <p:nvPr/>
        </p:nvPicPr>
        <p:blipFill>
          <a:blip r:embed="rId2">
            <a:extLst/>
          </a:blip>
          <a:stretch>
            <a:fillRect/>
          </a:stretch>
        </p:blipFill>
        <p:spPr>
          <a:xfrm>
            <a:off x="2532062" y="5384800"/>
            <a:ext cx="4059238" cy="787400"/>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79">
                                            <p:bg/>
                                          </p:spTgt>
                                        </p:tgtEl>
                                        <p:attrNameLst>
                                          <p:attrName>style.visibility</p:attrName>
                                        </p:attrNameLst>
                                      </p:cBhvr>
                                      <p:to>
                                        <p:strVal val="visible"/>
                                      </p:to>
                                    </p:set>
                                    <p:animEffect filter="wipe(left)" transition="in">
                                      <p:cBhvr>
                                        <p:cTn id="7" dur="500"/>
                                        <p:tgtEl>
                                          <p:spTgt spid="179">
                                            <p:bg/>
                                          </p:spTgt>
                                        </p:tgtEl>
                                      </p:cBhvr>
                                    </p:animEffect>
                                  </p:childTnLst>
                                </p:cTn>
                              </p:par>
                              <p:par>
                                <p:cTn id="8" presetClass="entr" presetSubtype="8" presetID="22" grpId="1" fill="hold">
                                  <p:stCondLst>
                                    <p:cond delay="0"/>
                                  </p:stCondLst>
                                  <p:iterate type="el" backwards="0">
                                    <p:tmAbs val="0"/>
                                  </p:iterate>
                                  <p:childTnLst>
                                    <p:set>
                                      <p:cBhvr>
                                        <p:cTn id="9" fill="hold"/>
                                        <p:tgtEl>
                                          <p:spTgt spid="179">
                                            <p:txEl>
                                              <p:pRg st="0" end="0"/>
                                            </p:txEl>
                                          </p:spTgt>
                                        </p:tgtEl>
                                        <p:attrNameLst>
                                          <p:attrName>style.visibility</p:attrName>
                                        </p:attrNameLst>
                                      </p:cBhvr>
                                      <p:to>
                                        <p:strVal val="visible"/>
                                      </p:to>
                                    </p:set>
                                    <p:animEffect filter="wipe(left)" transition="in">
                                      <p:cBhvr>
                                        <p:cTn id="10" dur="500"/>
                                        <p:tgtEl>
                                          <p:spTgt spid="17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178">
                                            <p:bg/>
                                          </p:spTgt>
                                        </p:tgtEl>
                                        <p:attrNameLst>
                                          <p:attrName>style.visibility</p:attrName>
                                        </p:attrNameLst>
                                      </p:cBhvr>
                                      <p:to>
                                        <p:strVal val="visible"/>
                                      </p:to>
                                    </p:set>
                                    <p:animEffect filter="wipe(left)" transition="in">
                                      <p:cBhvr>
                                        <p:cTn id="15" dur="500"/>
                                        <p:tgtEl>
                                          <p:spTgt spid="178">
                                            <p:bg/>
                                          </p:spTgt>
                                        </p:tgtEl>
                                      </p:cBhvr>
                                    </p:animEffect>
                                  </p:childTnLst>
                                </p:cTn>
                              </p:par>
                              <p:par>
                                <p:cTn id="16" presetClass="entr" presetSubtype="8" presetID="22" grpId="2" fill="hold">
                                  <p:stCondLst>
                                    <p:cond delay="0"/>
                                  </p:stCondLst>
                                  <p:iterate type="el" backwards="0">
                                    <p:tmAbs val="0"/>
                                  </p:iterate>
                                  <p:childTnLst>
                                    <p:set>
                                      <p:cBhvr>
                                        <p:cTn id="17" fill="hold"/>
                                        <p:tgtEl>
                                          <p:spTgt spid="178">
                                            <p:txEl>
                                              <p:pRg st="0" end="0"/>
                                            </p:txEl>
                                          </p:spTgt>
                                        </p:tgtEl>
                                        <p:attrNameLst>
                                          <p:attrName>style.visibility</p:attrName>
                                        </p:attrNameLst>
                                      </p:cBhvr>
                                      <p:to>
                                        <p:strVal val="visible"/>
                                      </p:to>
                                    </p:set>
                                    <p:animEffect filter="wipe(left)" transition="in">
                                      <p:cBhvr>
                                        <p:cTn id="18" dur="500"/>
                                        <p:tgtEl>
                                          <p:spTgt spid="17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182"/>
                                        </p:tgtEl>
                                        <p:attrNameLst>
                                          <p:attrName>style.visibility</p:attrName>
                                        </p:attrNameLst>
                                      </p:cBhvr>
                                      <p:to>
                                        <p:strVal val="visible"/>
                                      </p:to>
                                    </p:set>
                                    <p:animEffect filter="wipe(left)" transition="in">
                                      <p:cBhvr>
                                        <p:cTn id="23" dur="500"/>
                                        <p:tgtEl>
                                          <p:spTgt spid="182"/>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4" fill="hold">
                                  <p:stCondLst>
                                    <p:cond delay="0"/>
                                  </p:stCondLst>
                                  <p:iterate type="el" backwards="0">
                                    <p:tmAbs val="0"/>
                                  </p:iterate>
                                  <p:childTnLst>
                                    <p:set>
                                      <p:cBhvr>
                                        <p:cTn id="27" fill="hold"/>
                                        <p:tgtEl>
                                          <p:spTgt spid="183">
                                            <p:bg/>
                                          </p:spTgt>
                                        </p:tgtEl>
                                        <p:attrNameLst>
                                          <p:attrName>style.visibility</p:attrName>
                                        </p:attrNameLst>
                                      </p:cBhvr>
                                      <p:to>
                                        <p:strVal val="visible"/>
                                      </p:to>
                                    </p:set>
                                    <p:animEffect filter="wipe(left)" transition="in">
                                      <p:cBhvr>
                                        <p:cTn id="28" dur="500"/>
                                        <p:tgtEl>
                                          <p:spTgt spid="183">
                                            <p:bg/>
                                          </p:spTgt>
                                        </p:tgtEl>
                                      </p:cBhvr>
                                    </p:animEffect>
                                  </p:childTnLst>
                                </p:cTn>
                              </p:par>
                              <p:par>
                                <p:cTn id="29" presetClass="entr" presetSubtype="8" presetID="22" grpId="4" fill="hold">
                                  <p:stCondLst>
                                    <p:cond delay="0"/>
                                  </p:stCondLst>
                                  <p:iterate type="el" backwards="0">
                                    <p:tmAbs val="0"/>
                                  </p:iterate>
                                  <p:childTnLst>
                                    <p:set>
                                      <p:cBhvr>
                                        <p:cTn id="30" fill="hold"/>
                                        <p:tgtEl>
                                          <p:spTgt spid="183">
                                            <p:txEl>
                                              <p:pRg st="0" end="0"/>
                                            </p:txEl>
                                          </p:spTgt>
                                        </p:tgtEl>
                                        <p:attrNameLst>
                                          <p:attrName>style.visibility</p:attrName>
                                        </p:attrNameLst>
                                      </p:cBhvr>
                                      <p:to>
                                        <p:strVal val="visible"/>
                                      </p:to>
                                    </p:set>
                                    <p:animEffect filter="wipe(left)" transition="in">
                                      <p:cBhvr>
                                        <p:cTn id="31" dur="500"/>
                                        <p:tgtEl>
                                          <p:spTgt spid="183">
                                            <p:txEl>
                                              <p:pRg st="0" end="0"/>
                                            </p:txEl>
                                          </p:spTgt>
                                        </p:tgtEl>
                                      </p:cBhvr>
                                    </p:animEffect>
                                  </p:childTnLst>
                                </p:cTn>
                              </p:par>
                            </p:childTnLst>
                          </p:cTn>
                        </p:par>
                        <p:par>
                          <p:cTn id="32" fill="hold">
                            <p:stCondLst>
                              <p:cond delay="500"/>
                            </p:stCondLst>
                            <p:childTnLst>
                              <p:par>
                                <p:cTn id="33" nodeType="afterEffect" presetClass="entr" presetSubtype="8" presetID="22" grpId="5" fill="hold">
                                  <p:stCondLst>
                                    <p:cond delay="0"/>
                                  </p:stCondLst>
                                  <p:iterate type="el" backwards="0">
                                    <p:tmAbs val="0"/>
                                  </p:iterate>
                                  <p:childTnLst>
                                    <p:set>
                                      <p:cBhvr>
                                        <p:cTn id="34" fill="hold"/>
                                        <p:tgtEl>
                                          <p:spTgt spid="185"/>
                                        </p:tgtEl>
                                        <p:attrNameLst>
                                          <p:attrName>style.visibility</p:attrName>
                                        </p:attrNameLst>
                                      </p:cBhvr>
                                      <p:to>
                                        <p:strVal val="visible"/>
                                      </p:to>
                                    </p:set>
                                    <p:animEffect filter="wipe(left)" transition="in">
                                      <p:cBhvr>
                                        <p:cTn id="35" dur="500"/>
                                        <p:tgtEl>
                                          <p:spTgt spid="185"/>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2" grpId="6" fill="hold">
                                  <p:stCondLst>
                                    <p:cond delay="0"/>
                                  </p:stCondLst>
                                  <p:iterate type="el" backwards="0">
                                    <p:tmAbs val="0"/>
                                  </p:iterate>
                                  <p:childTnLst>
                                    <p:set>
                                      <p:cBhvr>
                                        <p:cTn id="39" fill="hold"/>
                                        <p:tgtEl>
                                          <p:spTgt spid="184"/>
                                        </p:tgtEl>
                                        <p:attrNameLst>
                                          <p:attrName>style.visibility</p:attrName>
                                        </p:attrNameLst>
                                      </p:cBhvr>
                                      <p:to>
                                        <p:strVal val="visible"/>
                                      </p:to>
                                    </p:set>
                                    <p:animEffect filter="wipe(left)" transition="in">
                                      <p:cBhvr>
                                        <p:cTn id="40" dur="500"/>
                                        <p:tgtEl>
                                          <p:spTgt spid="184"/>
                                        </p:tgtEl>
                                      </p:cBhvr>
                                    </p:animEffect>
                                  </p:childTnLst>
                                </p:cTn>
                              </p:par>
                            </p:childTnLst>
                          </p:cTn>
                        </p:par>
                        <p:par>
                          <p:cTn id="41" fill="hold">
                            <p:stCondLst>
                              <p:cond delay="500"/>
                            </p:stCondLst>
                            <p:childTnLst>
                              <p:par>
                                <p:cTn id="42" nodeType="afterEffect" presetClass="entr" presetSubtype="32" presetID="4" grpId="7" fill="hold">
                                  <p:stCondLst>
                                    <p:cond delay="0"/>
                                  </p:stCondLst>
                                  <p:iterate type="el" backwards="0">
                                    <p:tmAbs val="0"/>
                                  </p:iterate>
                                  <p:childTnLst>
                                    <p:set>
                                      <p:cBhvr>
                                        <p:cTn id="43" fill="hold"/>
                                        <p:tgtEl>
                                          <p:spTgt spid="186"/>
                                        </p:tgtEl>
                                        <p:attrNameLst>
                                          <p:attrName>style.visibility</p:attrName>
                                        </p:attrNameLst>
                                      </p:cBhvr>
                                      <p:to>
                                        <p:strVal val="visible"/>
                                      </p:to>
                                    </p:set>
                                    <p:animEffect filter="box(out)" transition="in">
                                      <p:cBhvr>
                                        <p:cTn id="44" dur="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6"/>
      <p:bldP build="p" bldLvl="1" animBg="1" rev="0" advAuto="0" spid="179" grpId="1"/>
      <p:bldP build="whole" bldLvl="1" animBg="1" rev="0" advAuto="0" spid="182" grpId="3"/>
      <p:bldP build="p" bldLvl="5" animBg="1" rev="0" advAuto="0" spid="183" grpId="4"/>
      <p:bldP build="whole" bldLvl="1" animBg="1" rev="0" advAuto="0" spid="185" grpId="5"/>
      <p:bldP build="p" bldLvl="5" animBg="1" rev="0" advAuto="0" spid="178" grpId="2"/>
      <p:bldP build="whole" bldLvl="1" animBg="1" rev="0" advAuto="0" spid="186" grpId="7"/>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title"/>
          </p:nvPr>
        </p:nvSpPr>
        <p:spPr>
          <a:prstGeom prst="rect">
            <a:avLst/>
          </a:prstGeom>
        </p:spPr>
        <p:txBody>
          <a:bodyPr/>
          <a:lstStyle/>
          <a:p>
            <a:pPr lvl="0">
              <a:defRPr sz="1800">
                <a:uFillTx/>
              </a:defRPr>
            </a:pPr>
            <a:r>
              <a:rPr sz="1200">
                <a:uFill>
                  <a:solidFill/>
                </a:uFill>
              </a:rPr>
              <a:t>Example 1B</a:t>
            </a:r>
          </a:p>
        </p:txBody>
      </p:sp>
      <p:sp>
        <p:nvSpPr>
          <p:cNvPr id="189" name="Shape 189"/>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Solve Equations by Adding</a:t>
            </a:r>
          </a:p>
        </p:txBody>
      </p:sp>
      <p:sp>
        <p:nvSpPr>
          <p:cNvPr id="190" name="Shape 190"/>
          <p:cNvSpPr/>
          <p:nvPr/>
        </p:nvSpPr>
        <p:spPr>
          <a:xfrm>
            <a:off x="881062" y="2398712"/>
            <a:ext cx="78994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tabLst>
                <a:tab pos="1587500" algn="r"/>
                <a:tab pos="1701800" algn="l"/>
                <a:tab pos="1981200" algn="l"/>
                <a:tab pos="2895600" algn="r"/>
                <a:tab pos="3467100" algn="l"/>
                <a:tab pos="5524500" algn="l"/>
              </a:tabLst>
              <a:defRPr>
                <a:uFillTx/>
              </a:defRPr>
            </a:pPr>
            <a:r>
              <a:rPr sz="2400">
                <a:uFill>
                  <a:solidFill/>
                </a:uFill>
              </a:rPr>
              <a:t>	–8.4 	= 	</a:t>
            </a:r>
            <a:r>
              <a:rPr i="1" sz="2400">
                <a:uFill>
                  <a:solidFill/>
                </a:uFill>
              </a:rPr>
              <a:t>n</a:t>
            </a:r>
            <a:r>
              <a:rPr sz="2400">
                <a:uFill>
                  <a:solidFill/>
                </a:uFill>
              </a:rPr>
              <a:t> – 6.1	Write the equation.</a:t>
            </a:r>
          </a:p>
        </p:txBody>
      </p:sp>
      <p:sp>
        <p:nvSpPr>
          <p:cNvPr id="191" name="Shape 191"/>
          <p:cNvSpPr/>
          <p:nvPr>
            <p:ph type="body" idx="4294967295"/>
          </p:nvPr>
        </p:nvSpPr>
        <p:spPr>
          <a:xfrm>
            <a:off x="533400" y="1503362"/>
            <a:ext cx="8229600" cy="2536826"/>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buClr>
                <a:srgbClr val="0068AD"/>
              </a:buClr>
              <a:buSzTx/>
              <a:buFont typeface="Arial"/>
              <a:buNone/>
              <a:defRPr sz="1800">
                <a:uFillTx/>
              </a:defRPr>
            </a:pPr>
            <a:r>
              <a:rPr b="1" sz="2400">
                <a:solidFill>
                  <a:srgbClr val="0068AD"/>
                </a:solidFill>
                <a:uFill>
                  <a:solidFill>
                    <a:srgbClr val="0068AD"/>
                  </a:solidFill>
                </a:uFill>
              </a:rPr>
              <a:t>	</a:t>
            </a:r>
            <a:r>
              <a:rPr b="1" sz="2400">
                <a:solidFill>
                  <a:srgbClr val="E9332C"/>
                </a:solidFill>
                <a:uFill>
                  <a:solidFill>
                    <a:srgbClr val="E9332C"/>
                  </a:solidFill>
                </a:uFill>
              </a:rPr>
              <a:t>B.</a:t>
            </a:r>
            <a:r>
              <a:rPr b="1" sz="2400">
                <a:solidFill>
                  <a:srgbClr val="0068AD"/>
                </a:solidFill>
                <a:uFill>
                  <a:solidFill>
                    <a:srgbClr val="0068AD"/>
                  </a:solidFill>
                </a:uFill>
              </a:rPr>
              <a:t> Solve –8.4 = </a:t>
            </a:r>
            <a:r>
              <a:rPr b="1" i="1" sz="2400">
                <a:solidFill>
                  <a:srgbClr val="0068AD"/>
                </a:solidFill>
                <a:uFill>
                  <a:solidFill>
                    <a:srgbClr val="0068AD"/>
                  </a:solidFill>
                </a:uFill>
              </a:rPr>
              <a:t>n</a:t>
            </a:r>
            <a:r>
              <a:rPr b="1" sz="2400">
                <a:solidFill>
                  <a:srgbClr val="0068AD"/>
                </a:solidFill>
                <a:uFill>
                  <a:solidFill>
                    <a:srgbClr val="0068AD"/>
                  </a:solidFill>
                </a:uFill>
              </a:rPr>
              <a:t> – 6.1. Check your solution and graph it on a number line.</a:t>
            </a:r>
          </a:p>
        </p:txBody>
      </p:sp>
      <p:sp>
        <p:nvSpPr>
          <p:cNvPr id="192" name="Shape 192"/>
          <p:cNvSpPr/>
          <p:nvPr/>
        </p:nvSpPr>
        <p:spPr>
          <a:xfrm>
            <a:off x="881062" y="3567112"/>
            <a:ext cx="7899401" cy="8393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FFFFFF"/>
              </a:buClr>
              <a:buFont typeface="Arial"/>
              <a:tabLst>
                <a:tab pos="1587500" algn="r"/>
                <a:tab pos="1701800" algn="l"/>
                <a:tab pos="1981200" algn="l"/>
                <a:tab pos="3467100" algn="l"/>
                <a:tab pos="5524500" algn="l"/>
              </a:tabLst>
              <a:defRPr>
                <a:uFillTx/>
              </a:defRPr>
            </a:pPr>
            <a:r>
              <a:rPr sz="2400">
                <a:uFill>
                  <a:solidFill/>
                </a:uFill>
              </a:rPr>
              <a:t>	–2.3	= </a:t>
            </a:r>
            <a:r>
              <a:rPr i="1" sz="2400">
                <a:uFill>
                  <a:solidFill/>
                </a:uFill>
              </a:rPr>
              <a:t>n</a:t>
            </a:r>
            <a:r>
              <a:rPr sz="2400">
                <a:uFill>
                  <a:solidFill/>
                </a:uFill>
              </a:rPr>
              <a:t> + 0	Additive Inverse Property</a:t>
            </a:r>
            <a:endParaRPr sz="2400">
              <a:uFill>
                <a:solidFill/>
              </a:uFill>
            </a:endParaRPr>
          </a:p>
          <a:p>
            <a:pPr lvl="0">
              <a:lnSpc>
                <a:spcPct val="90000"/>
              </a:lnSpc>
              <a:spcBef>
                <a:spcPts val="500"/>
              </a:spcBef>
              <a:buClr>
                <a:srgbClr val="FFFFFF"/>
              </a:buClr>
              <a:buFont typeface="Arial"/>
              <a:tabLst>
                <a:tab pos="1587500" algn="r"/>
                <a:tab pos="1701800" algn="l"/>
                <a:tab pos="1981200" algn="l"/>
                <a:tab pos="3467100" algn="l"/>
                <a:tab pos="5524500" algn="l"/>
              </a:tabLst>
              <a:defRPr>
                <a:uFillTx/>
              </a:defRPr>
            </a:pPr>
            <a:r>
              <a:rPr sz="2400">
                <a:uFill>
                  <a:solidFill/>
                </a:uFill>
              </a:rPr>
              <a:t>	–2.3	=	</a:t>
            </a:r>
            <a:r>
              <a:rPr i="1" sz="2400">
                <a:uFill>
                  <a:solidFill/>
                </a:uFill>
              </a:rPr>
              <a:t>n</a:t>
            </a:r>
            <a:r>
              <a:rPr sz="2400">
                <a:uFill>
                  <a:solidFill/>
                </a:uFill>
              </a:rPr>
              <a:t>	Identity Property</a:t>
            </a:r>
          </a:p>
        </p:txBody>
      </p:sp>
      <p:grpSp>
        <p:nvGrpSpPr>
          <p:cNvPr id="195" name="Group 195"/>
          <p:cNvGrpSpPr/>
          <p:nvPr/>
        </p:nvGrpSpPr>
        <p:grpSpPr>
          <a:xfrm>
            <a:off x="881062" y="2982912"/>
            <a:ext cx="7899401" cy="447230"/>
            <a:chOff x="0" y="0"/>
            <a:chExt cx="7899400" cy="447228"/>
          </a:xfrm>
        </p:grpSpPr>
        <p:sp>
          <p:nvSpPr>
            <p:cNvPr id="193" name="Shape 193"/>
            <p:cNvSpPr/>
            <p:nvPr/>
          </p:nvSpPr>
          <p:spPr>
            <a:xfrm>
              <a:off x="0" y="0"/>
              <a:ext cx="78994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1400"/>
                </a:spcBef>
                <a:buClr>
                  <a:srgbClr val="FFFFFF"/>
                </a:buClr>
                <a:buFont typeface="Arial"/>
                <a:tabLst>
                  <a:tab pos="1587500" algn="r"/>
                  <a:tab pos="1701800" algn="l"/>
                  <a:tab pos="1981200" algn="l"/>
                  <a:tab pos="2895600" algn="r"/>
                  <a:tab pos="3467100" algn="l"/>
                  <a:tab pos="5524500" algn="l"/>
                </a:tabLst>
                <a:defRPr>
                  <a:uFillTx/>
                </a:defRPr>
              </a:pPr>
              <a:r>
                <a:rPr sz="2400">
                  <a:uFill>
                    <a:solidFill/>
                  </a:uFill>
                </a:rPr>
                <a:t>	</a:t>
              </a:r>
              <a:r>
                <a:rPr sz="2400">
                  <a:solidFill>
                    <a:srgbClr val="E9332C"/>
                  </a:solidFill>
                  <a:uFill>
                    <a:solidFill>
                      <a:srgbClr val="E9332C"/>
                    </a:solidFill>
                  </a:uFill>
                </a:rPr>
                <a:t>+ 6.1</a:t>
              </a:r>
              <a:r>
                <a:rPr sz="2400">
                  <a:uFill>
                    <a:solidFill/>
                  </a:uFill>
                </a:rPr>
                <a:t>	=		</a:t>
              </a:r>
              <a:r>
                <a:rPr sz="2400">
                  <a:solidFill>
                    <a:srgbClr val="E9332C"/>
                  </a:solidFill>
                  <a:uFill>
                    <a:solidFill>
                      <a:srgbClr val="E9332C"/>
                    </a:solidFill>
                  </a:uFill>
                </a:rPr>
                <a:t>+ 6.1</a:t>
              </a:r>
              <a:r>
                <a:rPr sz="2400">
                  <a:uFill>
                    <a:solidFill/>
                  </a:uFill>
                </a:rPr>
                <a:t>	Addition Property of Equality</a:t>
              </a:r>
            </a:p>
          </p:txBody>
        </p:sp>
        <p:sp>
          <p:nvSpPr>
            <p:cNvPr id="194" name="Shape 194"/>
            <p:cNvSpPr/>
            <p:nvPr/>
          </p:nvSpPr>
          <p:spPr>
            <a:xfrm>
              <a:off x="744537" y="433387"/>
              <a:ext cx="2260601" cy="1588"/>
            </a:xfrm>
            <a:prstGeom prst="line">
              <a:avLst/>
            </a:prstGeom>
            <a:noFill/>
            <a:ln w="19050" cap="flat">
              <a:solidFill>
                <a:srgbClr val="000000"/>
              </a:solidFill>
              <a:prstDash val="solid"/>
              <a:round/>
            </a:ln>
            <a:effectLst/>
          </p:spPr>
          <p:txBody>
            <a:bodyPr wrap="square" lIns="0" tIns="0" rIns="0" bIns="0" numCol="1" anchor="t">
              <a:noAutofit/>
            </a:bodyPr>
            <a:lstStyle/>
            <a:p>
              <a:pPr lvl="0" marL="0" marR="0" defTabSz="457200">
                <a:defRPr sz="1200">
                  <a:uFillTx/>
                  <a:latin typeface="Helvetica"/>
                  <a:ea typeface="Helvetica"/>
                  <a:cs typeface="Helvetica"/>
                  <a:sym typeface="Helvetica"/>
                </a:defRPr>
              </a:pPr>
            </a:p>
          </p:txBody>
        </p:sp>
      </p:grpSp>
      <p:sp>
        <p:nvSpPr>
          <p:cNvPr id="196" name="Shape 196"/>
          <p:cNvSpPr/>
          <p:nvPr/>
        </p:nvSpPr>
        <p:spPr>
          <a:xfrm>
            <a:off x="533400" y="4584700"/>
            <a:ext cx="81788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5139" indent="-1370012">
              <a:lnSpc>
                <a:spcPct val="90000"/>
              </a:lnSpc>
              <a:spcBef>
                <a:spcPts val="5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solution is –2.3. Draw a dot at –2.3 on the number line.</a:t>
            </a:r>
          </a:p>
        </p:txBody>
      </p:sp>
      <p:pic>
        <p:nvPicPr>
          <p:cNvPr id="197" name="PALG04-03-01b.jpg"/>
          <p:cNvPicPr/>
          <p:nvPr/>
        </p:nvPicPr>
        <p:blipFill>
          <a:blip r:embed="rId2">
            <a:extLst/>
          </a:blip>
          <a:stretch>
            <a:fillRect/>
          </a:stretch>
        </p:blipFill>
        <p:spPr>
          <a:xfrm>
            <a:off x="2646362" y="5372100"/>
            <a:ext cx="3821114" cy="741363"/>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91">
                                            <p:bg/>
                                          </p:spTgt>
                                        </p:tgtEl>
                                        <p:attrNameLst>
                                          <p:attrName>style.visibility</p:attrName>
                                        </p:attrNameLst>
                                      </p:cBhvr>
                                      <p:to>
                                        <p:strVal val="visible"/>
                                      </p:to>
                                    </p:set>
                                    <p:animEffect filter="wipe(left)" transition="in">
                                      <p:cBhvr>
                                        <p:cTn id="7" dur="500"/>
                                        <p:tgtEl>
                                          <p:spTgt spid="191">
                                            <p:bg/>
                                          </p:spTgt>
                                        </p:tgtEl>
                                      </p:cBhvr>
                                    </p:animEffect>
                                  </p:childTnLst>
                                </p:cTn>
                              </p:par>
                              <p:par>
                                <p:cTn id="8" presetClass="entr" presetSubtype="8" presetID="22" grpId="1" fill="hold">
                                  <p:stCondLst>
                                    <p:cond delay="0"/>
                                  </p:stCondLst>
                                  <p:iterate type="el" backwards="0">
                                    <p:tmAbs val="0"/>
                                  </p:iterate>
                                  <p:childTnLst>
                                    <p:set>
                                      <p:cBhvr>
                                        <p:cTn id="9" fill="hold"/>
                                        <p:tgtEl>
                                          <p:spTgt spid="191">
                                            <p:txEl>
                                              <p:pRg st="0" end="0"/>
                                            </p:txEl>
                                          </p:spTgt>
                                        </p:tgtEl>
                                        <p:attrNameLst>
                                          <p:attrName>style.visibility</p:attrName>
                                        </p:attrNameLst>
                                      </p:cBhvr>
                                      <p:to>
                                        <p:strVal val="visible"/>
                                      </p:to>
                                    </p:set>
                                    <p:animEffect filter="wipe(left)" transition="in">
                                      <p:cBhvr>
                                        <p:cTn id="10" dur="500"/>
                                        <p:tgtEl>
                                          <p:spTgt spid="1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190">
                                            <p:bg/>
                                          </p:spTgt>
                                        </p:tgtEl>
                                        <p:attrNameLst>
                                          <p:attrName>style.visibility</p:attrName>
                                        </p:attrNameLst>
                                      </p:cBhvr>
                                      <p:to>
                                        <p:strVal val="visible"/>
                                      </p:to>
                                    </p:set>
                                    <p:animEffect filter="wipe(left)" transition="in">
                                      <p:cBhvr>
                                        <p:cTn id="15" dur="500"/>
                                        <p:tgtEl>
                                          <p:spTgt spid="190">
                                            <p:bg/>
                                          </p:spTgt>
                                        </p:tgtEl>
                                      </p:cBhvr>
                                    </p:animEffect>
                                  </p:childTnLst>
                                </p:cTn>
                              </p:par>
                              <p:par>
                                <p:cTn id="16" presetClass="entr" presetSubtype="8" presetID="22" grpId="2" fill="hold">
                                  <p:stCondLst>
                                    <p:cond delay="0"/>
                                  </p:stCondLst>
                                  <p:iterate type="el" backwards="0">
                                    <p:tmAbs val="0"/>
                                  </p:iterate>
                                  <p:childTnLst>
                                    <p:set>
                                      <p:cBhvr>
                                        <p:cTn id="17" fill="hold"/>
                                        <p:tgtEl>
                                          <p:spTgt spid="190">
                                            <p:txEl>
                                              <p:pRg st="0" end="0"/>
                                            </p:txEl>
                                          </p:spTgt>
                                        </p:tgtEl>
                                        <p:attrNameLst>
                                          <p:attrName>style.visibility</p:attrName>
                                        </p:attrNameLst>
                                      </p:cBhvr>
                                      <p:to>
                                        <p:strVal val="visible"/>
                                      </p:to>
                                    </p:set>
                                    <p:animEffect filter="wipe(left)" transition="in">
                                      <p:cBhvr>
                                        <p:cTn id="18" dur="500"/>
                                        <p:tgtEl>
                                          <p:spTgt spid="19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195"/>
                                        </p:tgtEl>
                                        <p:attrNameLst>
                                          <p:attrName>style.visibility</p:attrName>
                                        </p:attrNameLst>
                                      </p:cBhvr>
                                      <p:to>
                                        <p:strVal val="visible"/>
                                      </p:to>
                                    </p:set>
                                    <p:animEffect filter="wipe(left)" transition="in">
                                      <p:cBhvr>
                                        <p:cTn id="23" dur="500"/>
                                        <p:tgtEl>
                                          <p:spTgt spid="195"/>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4" fill="hold">
                                  <p:stCondLst>
                                    <p:cond delay="0"/>
                                  </p:stCondLst>
                                  <p:iterate type="el" backwards="0">
                                    <p:tmAbs val="0"/>
                                  </p:iterate>
                                  <p:childTnLst>
                                    <p:set>
                                      <p:cBhvr>
                                        <p:cTn id="27" fill="hold"/>
                                        <p:tgtEl>
                                          <p:spTgt spid="192">
                                            <p:bg/>
                                          </p:spTgt>
                                        </p:tgtEl>
                                        <p:attrNameLst>
                                          <p:attrName>style.visibility</p:attrName>
                                        </p:attrNameLst>
                                      </p:cBhvr>
                                      <p:to>
                                        <p:strVal val="visible"/>
                                      </p:to>
                                    </p:set>
                                    <p:animEffect filter="wipe(left)" transition="in">
                                      <p:cBhvr>
                                        <p:cTn id="28" dur="500"/>
                                        <p:tgtEl>
                                          <p:spTgt spid="192">
                                            <p:bg/>
                                          </p:spTgt>
                                        </p:tgtEl>
                                      </p:cBhvr>
                                    </p:animEffect>
                                  </p:childTnLst>
                                </p:cTn>
                              </p:par>
                              <p:par>
                                <p:cTn id="29" presetClass="entr" presetSubtype="8" presetID="22" grpId="4" fill="hold">
                                  <p:stCondLst>
                                    <p:cond delay="0"/>
                                  </p:stCondLst>
                                  <p:iterate type="el" backwards="0">
                                    <p:tmAbs val="0"/>
                                  </p:iterate>
                                  <p:childTnLst>
                                    <p:set>
                                      <p:cBhvr>
                                        <p:cTn id="30" fill="hold"/>
                                        <p:tgtEl>
                                          <p:spTgt spid="192">
                                            <p:txEl>
                                              <p:pRg st="0" end="0"/>
                                            </p:txEl>
                                          </p:spTgt>
                                        </p:tgtEl>
                                        <p:attrNameLst>
                                          <p:attrName>style.visibility</p:attrName>
                                        </p:attrNameLst>
                                      </p:cBhvr>
                                      <p:to>
                                        <p:strVal val="visible"/>
                                      </p:to>
                                    </p:set>
                                    <p:animEffect filter="wipe(left)" transition="in">
                                      <p:cBhvr>
                                        <p:cTn id="31" dur="500"/>
                                        <p:tgtEl>
                                          <p:spTgt spid="19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4" fill="hold">
                                  <p:stCondLst>
                                    <p:cond delay="0"/>
                                  </p:stCondLst>
                                  <p:iterate type="el" backwards="0">
                                    <p:tmAbs val="0"/>
                                  </p:iterate>
                                  <p:childTnLst>
                                    <p:set>
                                      <p:cBhvr>
                                        <p:cTn id="35" fill="hold"/>
                                        <p:tgtEl>
                                          <p:spTgt spid="192">
                                            <p:txEl>
                                              <p:pRg st="1" end="1"/>
                                            </p:txEl>
                                          </p:spTgt>
                                        </p:tgtEl>
                                        <p:attrNameLst>
                                          <p:attrName>style.visibility</p:attrName>
                                        </p:attrNameLst>
                                      </p:cBhvr>
                                      <p:to>
                                        <p:strVal val="visible"/>
                                      </p:to>
                                    </p:set>
                                    <p:animEffect filter="wipe(left)" transition="in">
                                      <p:cBhvr>
                                        <p:cTn id="36" dur="500"/>
                                        <p:tgtEl>
                                          <p:spTgt spid="19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8" presetID="22" grpId="5" fill="hold">
                                  <p:stCondLst>
                                    <p:cond delay="0"/>
                                  </p:stCondLst>
                                  <p:iterate type="el" backwards="0">
                                    <p:tmAbs val="0"/>
                                  </p:iterate>
                                  <p:childTnLst>
                                    <p:set>
                                      <p:cBhvr>
                                        <p:cTn id="40" fill="hold"/>
                                        <p:tgtEl>
                                          <p:spTgt spid="196"/>
                                        </p:tgtEl>
                                        <p:attrNameLst>
                                          <p:attrName>style.visibility</p:attrName>
                                        </p:attrNameLst>
                                      </p:cBhvr>
                                      <p:to>
                                        <p:strVal val="visible"/>
                                      </p:to>
                                    </p:set>
                                    <p:animEffect filter="wipe(left)" transition="in">
                                      <p:cBhvr>
                                        <p:cTn id="41" dur="500"/>
                                        <p:tgtEl>
                                          <p:spTgt spid="196"/>
                                        </p:tgtEl>
                                      </p:cBhvr>
                                    </p:animEffect>
                                  </p:childTnLst>
                                </p:cTn>
                              </p:par>
                            </p:childTnLst>
                          </p:cTn>
                        </p:par>
                        <p:par>
                          <p:cTn id="42" fill="hold">
                            <p:stCondLst>
                              <p:cond delay="500"/>
                            </p:stCondLst>
                            <p:childTnLst>
                              <p:par>
                                <p:cTn id="43" nodeType="afterEffect" presetClass="entr" presetSubtype="32" presetID="4" grpId="6" fill="hold">
                                  <p:stCondLst>
                                    <p:cond delay="0"/>
                                  </p:stCondLst>
                                  <p:iterate type="el" backwards="0">
                                    <p:tmAbs val="0"/>
                                  </p:iterate>
                                  <p:childTnLst>
                                    <p:set>
                                      <p:cBhvr>
                                        <p:cTn id="44" fill="hold"/>
                                        <p:tgtEl>
                                          <p:spTgt spid="197"/>
                                        </p:tgtEl>
                                        <p:attrNameLst>
                                          <p:attrName>style.visibility</p:attrName>
                                        </p:attrNameLst>
                                      </p:cBhvr>
                                      <p:to>
                                        <p:strVal val="visible"/>
                                      </p:to>
                                    </p:set>
                                    <p:animEffect filter="box(out)" transition="in">
                                      <p:cBhvr>
                                        <p:cTn id="45"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 grpId="5"/>
      <p:bldP build="whole" bldLvl="1" animBg="1" rev="0" advAuto="0" spid="195" grpId="3"/>
      <p:bldP build="p" bldLvl="5" animBg="1" rev="0" advAuto="0" spid="192" grpId="4"/>
      <p:bldP build="p" bldLvl="5" animBg="1" rev="0" advAuto="0" spid="190" grpId="2"/>
      <p:bldP build="p" bldLvl="1" animBg="1" rev="0" advAuto="0" spid="191" grpId="1"/>
      <p:bldP build="whole" bldLvl="1" animBg="1" rev="0" advAuto="0" spid="197" grpId="6"/>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prstGeom prst="rect">
            <a:avLst/>
          </a:prstGeom>
        </p:spPr>
        <p:txBody>
          <a:bodyPr/>
          <a:lstStyle/>
          <a:p>
            <a:pPr lvl="0">
              <a:defRPr sz="1800">
                <a:uFillTx/>
              </a:defRPr>
            </a:pPr>
            <a:r>
              <a:rPr sz="1200">
                <a:uFill>
                  <a:solidFill/>
                </a:uFill>
              </a:rPr>
              <a:t>Example 1A</a:t>
            </a:r>
          </a:p>
        </p:txBody>
      </p:sp>
      <p:sp>
        <p:nvSpPr>
          <p:cNvPr id="200" name="Shape 200"/>
          <p:cNvSpPr/>
          <p:nvPr/>
        </p:nvSpPr>
        <p:spPr>
          <a:xfrm>
            <a:off x="476250" y="1285875"/>
            <a:ext cx="76200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A.</a:t>
            </a:r>
            <a:r>
              <a:rPr b="1" sz="2400">
                <a:solidFill>
                  <a:srgbClr val="0068AD"/>
                </a:solidFill>
                <a:uFill>
                  <a:solidFill>
                    <a:srgbClr val="0068AD"/>
                  </a:solidFill>
                </a:uFill>
              </a:rPr>
              <a:t> Solve </a:t>
            </a:r>
            <a:r>
              <a:rPr b="1" i="1" sz="2400">
                <a:solidFill>
                  <a:srgbClr val="0068AD"/>
                </a:solidFill>
                <a:uFill>
                  <a:solidFill>
                    <a:srgbClr val="0068AD"/>
                  </a:solidFill>
                </a:uFill>
              </a:rPr>
              <a:t>x</a:t>
            </a:r>
            <a:r>
              <a:rPr b="1" sz="2400">
                <a:solidFill>
                  <a:srgbClr val="0068AD"/>
                </a:solidFill>
                <a:uFill>
                  <a:solidFill>
                    <a:srgbClr val="0068AD"/>
                  </a:solidFill>
                </a:uFill>
              </a:rPr>
              <a:t> – 7 = –3. Graph the solution on a number line.</a:t>
            </a:r>
          </a:p>
        </p:txBody>
      </p:sp>
      <p:sp>
        <p:nvSpPr>
          <p:cNvPr id="201" name="Shape 201"/>
          <p:cNvSpPr/>
          <p:nvPr/>
        </p:nvSpPr>
        <p:spPr>
          <a:xfrm>
            <a:off x="876300" y="41529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02"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03" name="CheckPointICON.jpg"/>
          <p:cNvPicPr/>
          <p:nvPr/>
        </p:nvPicPr>
        <p:blipFill>
          <a:blip r:embed="rId3">
            <a:extLst/>
          </a:blip>
          <a:stretch>
            <a:fillRect/>
          </a:stretch>
        </p:blipFill>
        <p:spPr>
          <a:xfrm>
            <a:off x="7467600" y="747712"/>
            <a:ext cx="1222375" cy="376239"/>
          </a:xfrm>
          <a:prstGeom prst="rect">
            <a:avLst/>
          </a:prstGeom>
          <a:ln w="12700">
            <a:miter lim="400000"/>
          </a:ln>
        </p:spPr>
      </p:pic>
      <p:grpSp>
        <p:nvGrpSpPr>
          <p:cNvPr id="209" name="Group 209"/>
          <p:cNvGrpSpPr/>
          <p:nvPr/>
        </p:nvGrpSpPr>
        <p:grpSpPr>
          <a:xfrm>
            <a:off x="857250" y="2303462"/>
            <a:ext cx="5838825" cy="3268663"/>
            <a:chOff x="0" y="0"/>
            <a:chExt cx="5838824" cy="3268662"/>
          </a:xfrm>
        </p:grpSpPr>
        <p:sp>
          <p:nvSpPr>
            <p:cNvPr id="204" name="Shape 204"/>
            <p:cNvSpPr/>
            <p:nvPr/>
          </p:nvSpPr>
          <p:spPr>
            <a:xfrm>
              <a:off x="0" y="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	</a:t>
              </a:r>
              <a:r>
                <a:rPr b="1" i="1" sz="2400">
                  <a:uFill>
                    <a:solidFill/>
                  </a:uFill>
                </a:rPr>
                <a:t>x</a:t>
              </a:r>
              <a:r>
                <a:rPr b="1" sz="2400">
                  <a:uFill>
                    <a:solidFill/>
                  </a:uFill>
                </a:rPr>
                <a:t> = 10;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r>
                <a:rPr b="1" i="1" sz="2400">
                  <a:uFill>
                    <a:solidFill/>
                  </a:uFill>
                </a:rPr>
                <a:t>x</a:t>
              </a:r>
              <a:r>
                <a:rPr b="1" sz="2400">
                  <a:uFill>
                    <a:solidFill/>
                  </a:uFill>
                </a:rPr>
                <a:t> = –10;</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r>
                <a:rPr b="1" i="1" sz="2400">
                  <a:uFill>
                    <a:solidFill/>
                  </a:uFill>
                </a:rPr>
                <a:t>x</a:t>
              </a:r>
              <a:r>
                <a:rPr b="1" sz="2400">
                  <a:uFill>
                    <a:solidFill/>
                  </a:uFill>
                </a:rPr>
                <a:t> = 4;</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r>
                <a:rPr b="1" i="1" sz="2400">
                  <a:uFill>
                    <a:solidFill/>
                  </a:uFill>
                </a:rPr>
                <a:t>x</a:t>
              </a:r>
              <a:r>
                <a:rPr b="1" sz="2400">
                  <a:uFill>
                    <a:solidFill/>
                  </a:uFill>
                </a:rPr>
                <a:t> = –4;</a:t>
              </a:r>
            </a:p>
          </p:txBody>
        </p:sp>
        <p:pic>
          <p:nvPicPr>
            <p:cNvPr id="205" name="PALG04-03-01a-SolveA.png"/>
            <p:cNvPicPr/>
            <p:nvPr/>
          </p:nvPicPr>
          <p:blipFill>
            <a:blip r:embed="rId4">
              <a:extLst/>
            </a:blip>
            <a:stretch>
              <a:fillRect/>
            </a:stretch>
          </p:blipFill>
          <p:spPr>
            <a:xfrm>
              <a:off x="1733550" y="66675"/>
              <a:ext cx="3998913" cy="406400"/>
            </a:xfrm>
            <a:prstGeom prst="rect">
              <a:avLst/>
            </a:prstGeom>
            <a:ln w="12700" cap="flat">
              <a:noFill/>
              <a:miter lim="400000"/>
            </a:ln>
            <a:effectLst/>
          </p:spPr>
        </p:pic>
        <p:pic>
          <p:nvPicPr>
            <p:cNvPr id="206" name="PALG04-03-01a-SolveB.png"/>
            <p:cNvPicPr/>
            <p:nvPr/>
          </p:nvPicPr>
          <p:blipFill>
            <a:blip r:embed="rId5">
              <a:extLst/>
            </a:blip>
            <a:stretch>
              <a:fillRect/>
            </a:stretch>
          </p:blipFill>
          <p:spPr>
            <a:xfrm>
              <a:off x="1839912" y="1004887"/>
              <a:ext cx="3998913" cy="406401"/>
            </a:xfrm>
            <a:prstGeom prst="rect">
              <a:avLst/>
            </a:prstGeom>
            <a:ln w="12700" cap="flat">
              <a:noFill/>
              <a:miter lim="400000"/>
            </a:ln>
            <a:effectLst/>
          </p:spPr>
        </p:pic>
        <p:pic>
          <p:nvPicPr>
            <p:cNvPr id="207" name="PALG04-03-01a-SolveC.png"/>
            <p:cNvPicPr/>
            <p:nvPr/>
          </p:nvPicPr>
          <p:blipFill>
            <a:blip r:embed="rId6">
              <a:extLst/>
            </a:blip>
            <a:stretch>
              <a:fillRect/>
            </a:stretch>
          </p:blipFill>
          <p:spPr>
            <a:xfrm>
              <a:off x="1497012" y="1931987"/>
              <a:ext cx="3998913" cy="406401"/>
            </a:xfrm>
            <a:prstGeom prst="rect">
              <a:avLst/>
            </a:prstGeom>
            <a:ln w="12700" cap="flat">
              <a:noFill/>
              <a:miter lim="400000"/>
            </a:ln>
            <a:effectLst/>
          </p:spPr>
        </p:pic>
        <p:pic>
          <p:nvPicPr>
            <p:cNvPr id="208" name="PALG04-03-01a-SolveD.png"/>
            <p:cNvPicPr/>
            <p:nvPr/>
          </p:nvPicPr>
          <p:blipFill>
            <a:blip r:embed="rId7">
              <a:extLst/>
            </a:blip>
            <a:stretch>
              <a:fillRect/>
            </a:stretch>
          </p:blipFill>
          <p:spPr>
            <a:xfrm>
              <a:off x="1666875" y="2862262"/>
              <a:ext cx="3998913" cy="406401"/>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02"/>
                                        </p:tgtEl>
                                        <p:attrNameLst>
                                          <p:attrName>style.visibility</p:attrName>
                                        </p:attrNameLst>
                                      </p:cBhvr>
                                      <p:to>
                                        <p:strVal val="visible"/>
                                      </p:to>
                                    </p:set>
                                    <p:animEffect filter="wipe(left)" transition="in">
                                      <p:cBhvr>
                                        <p:cTn id="7" dur="500"/>
                                        <p:tgtEl>
                                          <p:spTgt spid="202"/>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03"/>
                                        </p:tgtEl>
                                        <p:attrNameLst>
                                          <p:attrName>style.visibility</p:attrName>
                                        </p:attrNameLst>
                                      </p:cBhvr>
                                      <p:to>
                                        <p:strVal val="visible"/>
                                      </p:to>
                                    </p:set>
                                    <p:animEffect filter="fade" transition="in">
                                      <p:cBhvr>
                                        <p:cTn id="11" dur="500"/>
                                        <p:tgtEl>
                                          <p:spTgt spid="203"/>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00"/>
                                        </p:tgtEl>
                                        <p:attrNameLst>
                                          <p:attrName>style.visibility</p:attrName>
                                        </p:attrNameLst>
                                      </p:cBhvr>
                                      <p:to>
                                        <p:strVal val="visible"/>
                                      </p:to>
                                    </p:set>
                                    <p:animEffect filter="wipe(left)" transition="in">
                                      <p:cBhvr>
                                        <p:cTn id="15" dur="500"/>
                                        <p:tgtEl>
                                          <p:spTgt spid="200"/>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09"/>
                                        </p:tgtEl>
                                        <p:attrNameLst>
                                          <p:attrName>style.visibility</p:attrName>
                                        </p:attrNameLst>
                                      </p:cBhvr>
                                      <p:to>
                                        <p:strVal val="visible"/>
                                      </p:to>
                                    </p:set>
                                    <p:animEffect filter="wipe(left)" transition="in">
                                      <p:cBhvr>
                                        <p:cTn id="19" dur="500"/>
                                        <p:tgtEl>
                                          <p:spTgt spid="209"/>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01"/>
                                        </p:tgtEl>
                                        <p:attrNameLst>
                                          <p:attrName>style.visibility</p:attrName>
                                        </p:attrNameLst>
                                      </p:cBhvr>
                                      <p:to>
                                        <p:strVal val="visible"/>
                                      </p:to>
                                    </p:set>
                                    <p:anim calcmode="lin" valueType="num">
                                      <p:cBhvr>
                                        <p:cTn id="24" dur="1822" fill="hold"/>
                                        <p:tgtEl>
                                          <p:spTgt spid="201"/>
                                        </p:tgtEl>
                                        <p:attrNameLst>
                                          <p:attrName>ppt_x</p:attrName>
                                        </p:attrNameLst>
                                      </p:cBhvr>
                                      <p:tavLst>
                                        <p:tav tm="0">
                                          <p:val>
                                            <p:strVal val="#ppt_x"/>
                                          </p:val>
                                        </p:tav>
                                        <p:tav tm="100000">
                                          <p:val>
                                            <p:strVal val="#ppt_x"/>
                                          </p:val>
                                        </p:tav>
                                      </p:tavLst>
                                    </p:anim>
                                    <p:anim calcmode="lin" valueType="num">
                                      <p:cBhvr>
                                        <p:cTn id="25" dur="1822" fill="hold"/>
                                        <p:tgtEl>
                                          <p:spTgt spid="2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9" grpId="4"/>
      <p:bldP build="whole" bldLvl="1" animBg="1" rev="0" advAuto="0" spid="203" grpId="2"/>
      <p:bldP build="whole" bldLvl="1" animBg="1" rev="0" advAuto="0" spid="202" grpId="1"/>
      <p:bldP build="whole" bldLvl="1" animBg="1" rev="0" advAuto="0" spid="200" grpId="3"/>
      <p:bldP build="whole" bldLvl="1" animBg="1" rev="0" advAuto="0" spid="201" grpId="5"/>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p:nvPr>
        </p:nvSpPr>
        <p:spPr>
          <a:prstGeom prst="rect">
            <a:avLst/>
          </a:prstGeom>
        </p:spPr>
        <p:txBody>
          <a:bodyPr/>
          <a:lstStyle/>
          <a:p>
            <a:pPr lvl="0">
              <a:defRPr sz="1800">
                <a:uFillTx/>
              </a:defRPr>
            </a:pPr>
            <a:r>
              <a:rPr sz="1200">
                <a:uFill>
                  <a:solidFill/>
                </a:uFill>
              </a:rPr>
              <a:t>Example 1B</a:t>
            </a:r>
          </a:p>
        </p:txBody>
      </p:sp>
      <p:sp>
        <p:nvSpPr>
          <p:cNvPr id="212" name="Shape 212"/>
          <p:cNvSpPr/>
          <p:nvPr/>
        </p:nvSpPr>
        <p:spPr>
          <a:xfrm>
            <a:off x="476250" y="1285875"/>
            <a:ext cx="80264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B.</a:t>
            </a:r>
            <a:r>
              <a:rPr b="1" sz="2400">
                <a:solidFill>
                  <a:srgbClr val="0068AD"/>
                </a:solidFill>
                <a:uFill>
                  <a:solidFill>
                    <a:srgbClr val="0068AD"/>
                  </a:solidFill>
                </a:uFill>
              </a:rPr>
              <a:t> Solve –7.1 = </a:t>
            </a:r>
            <a:r>
              <a:rPr b="1" i="1" sz="2400">
                <a:solidFill>
                  <a:srgbClr val="0068AD"/>
                </a:solidFill>
                <a:uFill>
                  <a:solidFill>
                    <a:srgbClr val="0068AD"/>
                  </a:solidFill>
                </a:uFill>
              </a:rPr>
              <a:t>m</a:t>
            </a:r>
            <a:r>
              <a:rPr b="1" sz="2400">
                <a:solidFill>
                  <a:srgbClr val="0068AD"/>
                </a:solidFill>
                <a:uFill>
                  <a:solidFill>
                    <a:srgbClr val="0068AD"/>
                  </a:solidFill>
                </a:uFill>
              </a:rPr>
              <a:t> – 3.8. Graph the solution on a number line.</a:t>
            </a:r>
          </a:p>
        </p:txBody>
      </p:sp>
      <p:sp>
        <p:nvSpPr>
          <p:cNvPr id="213" name="Shape 213"/>
          <p:cNvSpPr/>
          <p:nvPr/>
        </p:nvSpPr>
        <p:spPr>
          <a:xfrm>
            <a:off x="847725" y="507682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14"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15" name="CheckPointICON.jpg"/>
          <p:cNvPicPr/>
          <p:nvPr/>
        </p:nvPicPr>
        <p:blipFill>
          <a:blip r:embed="rId3">
            <a:extLst/>
          </a:blip>
          <a:stretch>
            <a:fillRect/>
          </a:stretch>
        </p:blipFill>
        <p:spPr>
          <a:xfrm>
            <a:off x="7467600" y="747712"/>
            <a:ext cx="1222375" cy="376239"/>
          </a:xfrm>
          <a:prstGeom prst="rect">
            <a:avLst/>
          </a:prstGeom>
          <a:ln w="12700">
            <a:miter lim="400000"/>
          </a:ln>
        </p:spPr>
      </p:pic>
      <p:grpSp>
        <p:nvGrpSpPr>
          <p:cNvPr id="221" name="Group 221"/>
          <p:cNvGrpSpPr/>
          <p:nvPr/>
        </p:nvGrpSpPr>
        <p:grpSpPr>
          <a:xfrm>
            <a:off x="857250" y="2290762"/>
            <a:ext cx="6016625" cy="3271839"/>
            <a:chOff x="0" y="0"/>
            <a:chExt cx="6016624" cy="3271837"/>
          </a:xfrm>
        </p:grpSpPr>
        <p:sp>
          <p:nvSpPr>
            <p:cNvPr id="216" name="Shape 216"/>
            <p:cNvSpPr/>
            <p:nvPr/>
          </p:nvSpPr>
          <p:spPr>
            <a:xfrm>
              <a:off x="0" y="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	</a:t>
              </a:r>
              <a:r>
                <a:rPr b="1" i="1" sz="2400">
                  <a:uFill>
                    <a:solidFill/>
                  </a:uFill>
                </a:rPr>
                <a:t>x</a:t>
              </a:r>
              <a:r>
                <a:rPr b="1" sz="2400">
                  <a:uFill>
                    <a:solidFill/>
                  </a:uFill>
                </a:rPr>
                <a:t> = 10.9;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r>
                <a:rPr b="1" i="1" sz="2400">
                  <a:uFill>
                    <a:solidFill/>
                  </a:uFill>
                </a:rPr>
                <a:t>x</a:t>
              </a:r>
              <a:r>
                <a:rPr b="1" sz="2400">
                  <a:uFill>
                    <a:solidFill/>
                  </a:uFill>
                </a:rPr>
                <a:t> = –10.9;</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r>
                <a:rPr b="1" i="1" sz="2400">
                  <a:uFill>
                    <a:solidFill/>
                  </a:uFill>
                </a:rPr>
                <a:t>x</a:t>
              </a:r>
              <a:r>
                <a:rPr b="1" sz="2400">
                  <a:uFill>
                    <a:solidFill/>
                  </a:uFill>
                </a:rPr>
                <a:t> = 3.3;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r>
                <a:rPr b="1" i="1" sz="2400">
                  <a:uFill>
                    <a:solidFill/>
                  </a:uFill>
                </a:rPr>
                <a:t>x</a:t>
              </a:r>
              <a:r>
                <a:rPr b="1" sz="2400">
                  <a:uFill>
                    <a:solidFill/>
                  </a:uFill>
                </a:rPr>
                <a:t> = –3.3;</a:t>
              </a:r>
            </a:p>
          </p:txBody>
        </p:sp>
        <p:pic>
          <p:nvPicPr>
            <p:cNvPr id="217" name="PALG04-03-01b-SolveA.png"/>
            <p:cNvPicPr/>
            <p:nvPr/>
          </p:nvPicPr>
          <p:blipFill>
            <a:blip r:embed="rId4">
              <a:extLst/>
            </a:blip>
            <a:stretch>
              <a:fillRect/>
            </a:stretch>
          </p:blipFill>
          <p:spPr>
            <a:xfrm>
              <a:off x="1905000" y="66675"/>
              <a:ext cx="3949700" cy="401638"/>
            </a:xfrm>
            <a:prstGeom prst="rect">
              <a:avLst/>
            </a:prstGeom>
            <a:ln w="12700" cap="flat">
              <a:noFill/>
              <a:miter lim="400000"/>
            </a:ln>
            <a:effectLst/>
          </p:spPr>
        </p:pic>
        <p:pic>
          <p:nvPicPr>
            <p:cNvPr id="218" name="PALG04-03-01b-SolveB.png"/>
            <p:cNvPicPr/>
            <p:nvPr/>
          </p:nvPicPr>
          <p:blipFill>
            <a:blip r:embed="rId5">
              <a:extLst/>
            </a:blip>
            <a:stretch>
              <a:fillRect/>
            </a:stretch>
          </p:blipFill>
          <p:spPr>
            <a:xfrm>
              <a:off x="2066925" y="1012825"/>
              <a:ext cx="3949700" cy="401638"/>
            </a:xfrm>
            <a:prstGeom prst="rect">
              <a:avLst/>
            </a:prstGeom>
            <a:ln w="12700" cap="flat">
              <a:noFill/>
              <a:miter lim="400000"/>
            </a:ln>
            <a:effectLst/>
          </p:spPr>
        </p:pic>
        <p:pic>
          <p:nvPicPr>
            <p:cNvPr id="219" name="PALG04-03-01b-SolveC.png"/>
            <p:cNvPicPr/>
            <p:nvPr/>
          </p:nvPicPr>
          <p:blipFill>
            <a:blip r:embed="rId6">
              <a:extLst/>
            </a:blip>
            <a:stretch>
              <a:fillRect/>
            </a:stretch>
          </p:blipFill>
          <p:spPr>
            <a:xfrm>
              <a:off x="1743075" y="1941512"/>
              <a:ext cx="3949700" cy="401639"/>
            </a:xfrm>
            <a:prstGeom prst="rect">
              <a:avLst/>
            </a:prstGeom>
            <a:ln w="12700" cap="flat">
              <a:noFill/>
              <a:miter lim="400000"/>
            </a:ln>
            <a:effectLst/>
          </p:spPr>
        </p:pic>
        <p:pic>
          <p:nvPicPr>
            <p:cNvPr id="220" name="PALG04-03-01b-SolveD.png"/>
            <p:cNvPicPr/>
            <p:nvPr/>
          </p:nvPicPr>
          <p:blipFill>
            <a:blip r:embed="rId7">
              <a:extLst/>
            </a:blip>
            <a:stretch>
              <a:fillRect/>
            </a:stretch>
          </p:blipFill>
          <p:spPr>
            <a:xfrm>
              <a:off x="1905000" y="2870200"/>
              <a:ext cx="3949700" cy="401638"/>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12"/>
                                        </p:tgtEl>
                                        <p:attrNameLst>
                                          <p:attrName>style.visibility</p:attrName>
                                        </p:attrNameLst>
                                      </p:cBhvr>
                                      <p:to>
                                        <p:strVal val="visible"/>
                                      </p:to>
                                    </p:set>
                                    <p:animEffect filter="wipe(left)" transition="in">
                                      <p:cBhvr>
                                        <p:cTn id="7" dur="500"/>
                                        <p:tgtEl>
                                          <p:spTgt spid="212"/>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221"/>
                                        </p:tgtEl>
                                        <p:attrNameLst>
                                          <p:attrName>style.visibility</p:attrName>
                                        </p:attrNameLst>
                                      </p:cBhvr>
                                      <p:to>
                                        <p:strVal val="visible"/>
                                      </p:to>
                                    </p:set>
                                    <p:animEffect filter="wipe(left)" transition="in">
                                      <p:cBhvr>
                                        <p:cTn id="11" dur="500"/>
                                        <p:tgtEl>
                                          <p:spTgt spid="221"/>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 presetID="2" grpId="3" fill="hold">
                                  <p:stCondLst>
                                    <p:cond delay="0"/>
                                  </p:stCondLst>
                                  <p:iterate type="el" backwards="0">
                                    <p:tmAbs val="0"/>
                                  </p:iterate>
                                  <p:childTnLst>
                                    <p:set>
                                      <p:cBhvr>
                                        <p:cTn id="15" fill="hold"/>
                                        <p:tgtEl>
                                          <p:spTgt spid="213"/>
                                        </p:tgtEl>
                                        <p:attrNameLst>
                                          <p:attrName>style.visibility</p:attrName>
                                        </p:attrNameLst>
                                      </p:cBhvr>
                                      <p:to>
                                        <p:strVal val="visible"/>
                                      </p:to>
                                    </p:set>
                                    <p:anim calcmode="lin" valueType="num">
                                      <p:cBhvr>
                                        <p:cTn id="16" dur="1822" fill="hold"/>
                                        <p:tgtEl>
                                          <p:spTgt spid="213"/>
                                        </p:tgtEl>
                                        <p:attrNameLst>
                                          <p:attrName>ppt_x</p:attrName>
                                        </p:attrNameLst>
                                      </p:cBhvr>
                                      <p:tavLst>
                                        <p:tav tm="0">
                                          <p:val>
                                            <p:strVal val="#ppt_x"/>
                                          </p:val>
                                        </p:tav>
                                        <p:tav tm="100000">
                                          <p:val>
                                            <p:strVal val="#ppt_x"/>
                                          </p:val>
                                        </p:tav>
                                      </p:tavLst>
                                    </p:anim>
                                    <p:anim calcmode="lin" valueType="num">
                                      <p:cBhvr>
                                        <p:cTn id="17" dur="1822" fill="hold"/>
                                        <p:tgtEl>
                                          <p:spTgt spid="2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1" grpId="2"/>
      <p:bldP build="whole" bldLvl="1" animBg="1" rev="0" advAuto="0" spid="213" grpId="3"/>
      <p:bldP build="whole" bldLvl="1" animBg="1" rev="0" advAuto="0" spid="212"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p:nvPr>
        </p:nvSpPr>
        <p:spPr>
          <a:prstGeom prst="rect">
            <a:avLst/>
          </a:prstGeom>
        </p:spPr>
        <p:txBody>
          <a:bodyPr/>
          <a:lstStyle/>
          <a:p>
            <a:pPr lvl="0">
              <a:defRPr sz="1800">
                <a:uFillTx/>
              </a:defRPr>
            </a:pPr>
            <a:r>
              <a:rPr sz="1200">
                <a:uFill>
                  <a:solidFill/>
                </a:uFill>
              </a:rPr>
              <a:t>Concept B</a:t>
            </a:r>
          </a:p>
        </p:txBody>
      </p:sp>
      <p:pic>
        <p:nvPicPr>
          <p:cNvPr id="224" name="PALG-CH4-185-KC_A.jpg"/>
          <p:cNvPicPr/>
          <p:nvPr/>
        </p:nvPicPr>
        <p:blipFill>
          <a:blip r:embed="rId2">
            <a:extLst/>
          </a:blip>
          <a:stretch>
            <a:fillRect/>
          </a:stretch>
        </p:blipFill>
        <p:spPr>
          <a:xfrm>
            <a:off x="438150" y="1495425"/>
            <a:ext cx="8239125" cy="3217863"/>
          </a:xfrm>
          <a:prstGeom prst="rect">
            <a:avLst/>
          </a:prstGeom>
          <a:ln w="12700">
            <a:miter lim="400000"/>
          </a:ln>
        </p:spPr>
      </p:pic>
    </p:spTree>
  </p:cSld>
  <p:clrMapOvr>
    <a:masterClrMapping/>
  </p:clrMapOvr>
  <p:transition spd="fast" advClick="1">
    <p:wipe dir="r"/>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ph type="title"/>
          </p:nvPr>
        </p:nvSpPr>
        <p:spPr>
          <a:prstGeom prst="rect">
            <a:avLst/>
          </a:prstGeom>
        </p:spPr>
        <p:txBody>
          <a:bodyPr/>
          <a:lstStyle/>
          <a:p>
            <a:pPr lvl="0">
              <a:defRPr sz="1800">
                <a:uFillTx/>
              </a:defRPr>
            </a:pPr>
            <a:r>
              <a:rPr sz="1200">
                <a:uFill>
                  <a:solidFill/>
                </a:uFill>
              </a:rPr>
              <a:t>Example 2A</a:t>
            </a:r>
          </a:p>
        </p:txBody>
      </p:sp>
      <p:sp>
        <p:nvSpPr>
          <p:cNvPr id="227" name="Shape 227"/>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Solve by Subtracting</a:t>
            </a:r>
          </a:p>
        </p:txBody>
      </p:sp>
      <p:sp>
        <p:nvSpPr>
          <p:cNvPr id="228" name="Shape 228"/>
          <p:cNvSpPr/>
          <p:nvPr>
            <p:ph type="body" idx="4294967295"/>
          </p:nvPr>
        </p:nvSpPr>
        <p:spPr>
          <a:xfrm>
            <a:off x="533400" y="1503362"/>
            <a:ext cx="8229600" cy="21717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buClr>
                <a:srgbClr val="0068AD"/>
              </a:buClr>
              <a:buSzTx/>
              <a:buFont typeface="Arial"/>
              <a:buNone/>
              <a:defRPr sz="1800">
                <a:uFillTx/>
              </a:defRPr>
            </a:pPr>
            <a:r>
              <a:rPr b="1" sz="2400">
                <a:solidFill>
                  <a:srgbClr val="0068AD"/>
                </a:solidFill>
                <a:uFill>
                  <a:solidFill>
                    <a:srgbClr val="0068AD"/>
                  </a:solidFill>
                </a:uFill>
              </a:rPr>
              <a:t>	</a:t>
            </a:r>
            <a:r>
              <a:rPr b="1" sz="2400">
                <a:solidFill>
                  <a:srgbClr val="E9332C"/>
                </a:solidFill>
                <a:uFill>
                  <a:solidFill>
                    <a:srgbClr val="E9332C"/>
                  </a:solidFill>
                </a:uFill>
              </a:rPr>
              <a:t>A.</a:t>
            </a:r>
            <a:r>
              <a:rPr b="1" sz="2400">
                <a:solidFill>
                  <a:srgbClr val="0068AD"/>
                </a:solidFill>
                <a:uFill>
                  <a:solidFill>
                    <a:srgbClr val="0068AD"/>
                  </a:solidFill>
                </a:uFill>
              </a:rPr>
              <a:t> Solve 32 = </a:t>
            </a:r>
            <a:r>
              <a:rPr b="1" i="1" sz="2400">
                <a:solidFill>
                  <a:srgbClr val="0068AD"/>
                </a:solidFill>
                <a:uFill>
                  <a:solidFill>
                    <a:srgbClr val="0068AD"/>
                  </a:solidFill>
                </a:uFill>
              </a:rPr>
              <a:t>y</a:t>
            </a:r>
            <a:r>
              <a:rPr b="1" sz="2400">
                <a:solidFill>
                  <a:srgbClr val="0068AD"/>
                </a:solidFill>
                <a:uFill>
                  <a:solidFill>
                    <a:srgbClr val="0068AD"/>
                  </a:solidFill>
                </a:uFill>
              </a:rPr>
              <a:t> + 12. Check your solution.</a:t>
            </a:r>
          </a:p>
        </p:txBody>
      </p:sp>
      <p:sp>
        <p:nvSpPr>
          <p:cNvPr id="229" name="Shape 229"/>
          <p:cNvSpPr/>
          <p:nvPr/>
        </p:nvSpPr>
        <p:spPr>
          <a:xfrm>
            <a:off x="881062" y="2398712"/>
            <a:ext cx="78994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tabLst>
                <a:tab pos="1409700" algn="r"/>
                <a:tab pos="1524000" algn="l"/>
                <a:tab pos="2730500" algn="r"/>
                <a:tab pos="3467100" algn="l"/>
                <a:tab pos="5524500" algn="l"/>
              </a:tabLst>
              <a:defRPr>
                <a:uFillTx/>
              </a:defRPr>
            </a:pPr>
            <a:r>
              <a:rPr sz="2400">
                <a:uFill>
                  <a:solidFill/>
                </a:uFill>
              </a:rPr>
              <a:t>	32	=	</a:t>
            </a:r>
            <a:r>
              <a:rPr i="1" sz="2400">
                <a:uFill>
                  <a:solidFill/>
                </a:uFill>
              </a:rPr>
              <a:t>y</a:t>
            </a:r>
            <a:r>
              <a:rPr sz="2400">
                <a:uFill>
                  <a:solidFill/>
                </a:uFill>
              </a:rPr>
              <a:t> + 12	Write the equation.</a:t>
            </a:r>
          </a:p>
        </p:txBody>
      </p:sp>
      <p:sp>
        <p:nvSpPr>
          <p:cNvPr id="230" name="Shape 230"/>
          <p:cNvSpPr/>
          <p:nvPr/>
        </p:nvSpPr>
        <p:spPr>
          <a:xfrm>
            <a:off x="881062" y="3892550"/>
            <a:ext cx="7899401"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FFFFFF"/>
              </a:buClr>
              <a:buFont typeface="Arial"/>
              <a:tabLst>
                <a:tab pos="1409700" algn="r"/>
                <a:tab pos="1524000" algn="l"/>
                <a:tab pos="1866900" algn="l"/>
                <a:tab pos="3467100" algn="l"/>
                <a:tab pos="5524500" algn="l"/>
              </a:tabLst>
              <a:defRPr>
                <a:uFillTx/>
              </a:defRPr>
            </a:pPr>
            <a:r>
              <a:rPr sz="2400">
                <a:uFill>
                  <a:solidFill/>
                </a:uFill>
              </a:rPr>
              <a:t>	20	=	</a:t>
            </a:r>
            <a:r>
              <a:rPr i="1" sz="2400">
                <a:uFill>
                  <a:solidFill/>
                </a:uFill>
              </a:rPr>
              <a:t>y</a:t>
            </a:r>
            <a:r>
              <a:rPr sz="2400">
                <a:uFill>
                  <a:solidFill/>
                </a:uFill>
              </a:rPr>
              <a:t>	Additive Inverse and Identity</a:t>
            </a:r>
            <a:br>
              <a:rPr sz="2400">
                <a:uFill>
                  <a:solidFill/>
                </a:uFill>
              </a:rPr>
            </a:br>
            <a:r>
              <a:rPr sz="2400">
                <a:uFill>
                  <a:solidFill/>
                </a:uFill>
              </a:rPr>
              <a:t>				Properties</a:t>
            </a:r>
          </a:p>
        </p:txBody>
      </p:sp>
      <p:grpSp>
        <p:nvGrpSpPr>
          <p:cNvPr id="233" name="Group 233"/>
          <p:cNvGrpSpPr/>
          <p:nvPr/>
        </p:nvGrpSpPr>
        <p:grpSpPr>
          <a:xfrm>
            <a:off x="881062" y="2982912"/>
            <a:ext cx="7899401" cy="768267"/>
            <a:chOff x="0" y="0"/>
            <a:chExt cx="7899400" cy="768265"/>
          </a:xfrm>
        </p:grpSpPr>
        <p:sp>
          <p:nvSpPr>
            <p:cNvPr id="231" name="Shape 231"/>
            <p:cNvSpPr/>
            <p:nvPr/>
          </p:nvSpPr>
          <p:spPr>
            <a:xfrm>
              <a:off x="0" y="0"/>
              <a:ext cx="7899400" cy="7682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1400"/>
                </a:spcBef>
                <a:buClr>
                  <a:srgbClr val="FFFFFF"/>
                </a:buClr>
                <a:buFont typeface="Arial"/>
                <a:tabLst>
                  <a:tab pos="1409700" algn="r"/>
                  <a:tab pos="1524000" algn="l"/>
                  <a:tab pos="1981200" algn="l"/>
                  <a:tab pos="2730500" algn="r"/>
                  <a:tab pos="3467100" algn="l"/>
                  <a:tab pos="5524500" algn="l"/>
                </a:tabLst>
                <a:defRPr>
                  <a:uFillTx/>
                </a:defRPr>
              </a:pPr>
              <a:r>
                <a:rPr sz="2400">
                  <a:uFill>
                    <a:solidFill/>
                  </a:uFill>
                </a:rPr>
                <a:t>	</a:t>
              </a:r>
              <a:r>
                <a:rPr sz="2400">
                  <a:solidFill>
                    <a:srgbClr val="E9332C"/>
                  </a:solidFill>
                  <a:uFill>
                    <a:solidFill>
                      <a:srgbClr val="E9332C"/>
                    </a:solidFill>
                  </a:uFill>
                </a:rPr>
                <a:t>–12</a:t>
              </a:r>
              <a:r>
                <a:rPr sz="2400">
                  <a:uFill>
                    <a:solidFill/>
                  </a:uFill>
                </a:rPr>
                <a:t>	=		</a:t>
              </a:r>
              <a:r>
                <a:rPr sz="2400">
                  <a:solidFill>
                    <a:srgbClr val="E9332C"/>
                  </a:solidFill>
                  <a:uFill>
                    <a:solidFill>
                      <a:srgbClr val="E9332C"/>
                    </a:solidFill>
                  </a:uFill>
                </a:rPr>
                <a:t>–12	</a:t>
              </a:r>
              <a:r>
                <a:rPr sz="2400">
                  <a:uFill>
                    <a:solidFill/>
                  </a:uFill>
                </a:rPr>
                <a:t>Subtraction Property of</a:t>
              </a:r>
              <a:br>
                <a:rPr sz="2400">
                  <a:uFill>
                    <a:solidFill/>
                  </a:uFill>
                </a:rPr>
              </a:br>
              <a:r>
                <a:rPr sz="2400">
                  <a:uFill>
                    <a:solidFill/>
                  </a:uFill>
                </a:rPr>
                <a:t>					Equality</a:t>
              </a:r>
            </a:p>
          </p:txBody>
        </p:sp>
        <p:sp>
          <p:nvSpPr>
            <p:cNvPr id="232" name="Shape 232"/>
            <p:cNvSpPr/>
            <p:nvPr/>
          </p:nvSpPr>
          <p:spPr>
            <a:xfrm>
              <a:off x="579437" y="433387"/>
              <a:ext cx="2260601" cy="1588"/>
            </a:xfrm>
            <a:prstGeom prst="line">
              <a:avLst/>
            </a:prstGeom>
            <a:noFill/>
            <a:ln w="19050" cap="flat">
              <a:solidFill>
                <a:srgbClr val="000000"/>
              </a:solidFill>
              <a:prstDash val="solid"/>
              <a:round/>
            </a:ln>
            <a:effectLst/>
          </p:spPr>
          <p:txBody>
            <a:bodyPr wrap="square" lIns="0" tIns="0" rIns="0" bIns="0" numCol="1" anchor="t">
              <a:noAutofit/>
            </a:bodyPr>
            <a:lstStyle/>
            <a:p>
              <a:pPr lvl="0" marL="0" marR="0" defTabSz="457200">
                <a:defRPr sz="1200">
                  <a:uFillTx/>
                  <a:latin typeface="Helvetica"/>
                  <a:ea typeface="Helvetica"/>
                  <a:cs typeface="Helvetica"/>
                  <a:sym typeface="Helvetica"/>
                </a:defRPr>
              </a:pPr>
            </a:p>
          </p:txBody>
        </p:sp>
      </p:grpSp>
      <p:sp>
        <p:nvSpPr>
          <p:cNvPr id="234" name="Shape 234"/>
          <p:cNvSpPr/>
          <p:nvPr/>
        </p:nvSpPr>
        <p:spPr>
          <a:xfrm>
            <a:off x="881062" y="4806950"/>
            <a:ext cx="7899401"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5139" indent="-1370012">
              <a:spcBef>
                <a:spcPts val="16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solution is 20.</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28">
                                            <p:bg/>
                                          </p:spTgt>
                                        </p:tgtEl>
                                        <p:attrNameLst>
                                          <p:attrName>style.visibility</p:attrName>
                                        </p:attrNameLst>
                                      </p:cBhvr>
                                      <p:to>
                                        <p:strVal val="visible"/>
                                      </p:to>
                                    </p:set>
                                    <p:animEffect filter="wipe(left)" transition="in">
                                      <p:cBhvr>
                                        <p:cTn id="7" dur="500"/>
                                        <p:tgtEl>
                                          <p:spTgt spid="228">
                                            <p:bg/>
                                          </p:spTgt>
                                        </p:tgtEl>
                                      </p:cBhvr>
                                    </p:animEffect>
                                  </p:childTnLst>
                                </p:cTn>
                              </p:par>
                              <p:par>
                                <p:cTn id="8" presetClass="entr" presetSubtype="8" presetID="22" grpId="1" fill="hold">
                                  <p:stCondLst>
                                    <p:cond delay="0"/>
                                  </p:stCondLst>
                                  <p:iterate type="el" backwards="0">
                                    <p:tmAbs val="0"/>
                                  </p:iterate>
                                  <p:childTnLst>
                                    <p:set>
                                      <p:cBhvr>
                                        <p:cTn id="9" fill="hold"/>
                                        <p:tgtEl>
                                          <p:spTgt spid="228">
                                            <p:txEl>
                                              <p:pRg st="0" end="0"/>
                                            </p:txEl>
                                          </p:spTgt>
                                        </p:tgtEl>
                                        <p:attrNameLst>
                                          <p:attrName>style.visibility</p:attrName>
                                        </p:attrNameLst>
                                      </p:cBhvr>
                                      <p:to>
                                        <p:strVal val="visible"/>
                                      </p:to>
                                    </p:set>
                                    <p:animEffect filter="wipe(left)" transition="in">
                                      <p:cBhvr>
                                        <p:cTn id="10" dur="500"/>
                                        <p:tgtEl>
                                          <p:spTgt spid="22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29">
                                            <p:bg/>
                                          </p:spTgt>
                                        </p:tgtEl>
                                        <p:attrNameLst>
                                          <p:attrName>style.visibility</p:attrName>
                                        </p:attrNameLst>
                                      </p:cBhvr>
                                      <p:to>
                                        <p:strVal val="visible"/>
                                      </p:to>
                                    </p:set>
                                    <p:animEffect filter="wipe(left)" transition="in">
                                      <p:cBhvr>
                                        <p:cTn id="15" dur="500"/>
                                        <p:tgtEl>
                                          <p:spTgt spid="229">
                                            <p:bg/>
                                          </p:spTgt>
                                        </p:tgtEl>
                                      </p:cBhvr>
                                    </p:animEffect>
                                  </p:childTnLst>
                                </p:cTn>
                              </p:par>
                              <p:par>
                                <p:cTn id="16" presetClass="entr" presetSubtype="8" presetID="22" grpId="2" fill="hold">
                                  <p:stCondLst>
                                    <p:cond delay="0"/>
                                  </p:stCondLst>
                                  <p:iterate type="el" backwards="0">
                                    <p:tmAbs val="0"/>
                                  </p:iterate>
                                  <p:childTnLst>
                                    <p:set>
                                      <p:cBhvr>
                                        <p:cTn id="17" fill="hold"/>
                                        <p:tgtEl>
                                          <p:spTgt spid="229">
                                            <p:txEl>
                                              <p:pRg st="0" end="0"/>
                                            </p:txEl>
                                          </p:spTgt>
                                        </p:tgtEl>
                                        <p:attrNameLst>
                                          <p:attrName>style.visibility</p:attrName>
                                        </p:attrNameLst>
                                      </p:cBhvr>
                                      <p:to>
                                        <p:strVal val="visible"/>
                                      </p:to>
                                    </p:set>
                                    <p:animEffect filter="wipe(left)" transition="in">
                                      <p:cBhvr>
                                        <p:cTn id="18" dur="500"/>
                                        <p:tgtEl>
                                          <p:spTgt spid="22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233"/>
                                        </p:tgtEl>
                                        <p:attrNameLst>
                                          <p:attrName>style.visibility</p:attrName>
                                        </p:attrNameLst>
                                      </p:cBhvr>
                                      <p:to>
                                        <p:strVal val="visible"/>
                                      </p:to>
                                    </p:set>
                                    <p:animEffect filter="wipe(left)" transition="in">
                                      <p:cBhvr>
                                        <p:cTn id="23" dur="500"/>
                                        <p:tgtEl>
                                          <p:spTgt spid="233"/>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4" fill="hold">
                                  <p:stCondLst>
                                    <p:cond delay="0"/>
                                  </p:stCondLst>
                                  <p:iterate type="el" backwards="0">
                                    <p:tmAbs val="0"/>
                                  </p:iterate>
                                  <p:childTnLst>
                                    <p:set>
                                      <p:cBhvr>
                                        <p:cTn id="27" fill="hold"/>
                                        <p:tgtEl>
                                          <p:spTgt spid="230">
                                            <p:bg/>
                                          </p:spTgt>
                                        </p:tgtEl>
                                        <p:attrNameLst>
                                          <p:attrName>style.visibility</p:attrName>
                                        </p:attrNameLst>
                                      </p:cBhvr>
                                      <p:to>
                                        <p:strVal val="visible"/>
                                      </p:to>
                                    </p:set>
                                    <p:animEffect filter="wipe(left)" transition="in">
                                      <p:cBhvr>
                                        <p:cTn id="28" dur="500"/>
                                        <p:tgtEl>
                                          <p:spTgt spid="230">
                                            <p:bg/>
                                          </p:spTgt>
                                        </p:tgtEl>
                                      </p:cBhvr>
                                    </p:animEffect>
                                  </p:childTnLst>
                                </p:cTn>
                              </p:par>
                              <p:par>
                                <p:cTn id="29" presetClass="entr" presetSubtype="8" presetID="22" grpId="4" fill="hold">
                                  <p:stCondLst>
                                    <p:cond delay="0"/>
                                  </p:stCondLst>
                                  <p:iterate type="el" backwards="0">
                                    <p:tmAbs val="0"/>
                                  </p:iterate>
                                  <p:childTnLst>
                                    <p:set>
                                      <p:cBhvr>
                                        <p:cTn id="30" fill="hold"/>
                                        <p:tgtEl>
                                          <p:spTgt spid="230">
                                            <p:txEl>
                                              <p:pRg st="0" end="0"/>
                                            </p:txEl>
                                          </p:spTgt>
                                        </p:tgtEl>
                                        <p:attrNameLst>
                                          <p:attrName>style.visibility</p:attrName>
                                        </p:attrNameLst>
                                      </p:cBhvr>
                                      <p:to>
                                        <p:strVal val="visible"/>
                                      </p:to>
                                    </p:set>
                                    <p:animEffect filter="wipe(left)" transition="in">
                                      <p:cBhvr>
                                        <p:cTn id="31" dur="500"/>
                                        <p:tgtEl>
                                          <p:spTgt spid="23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5" fill="hold">
                                  <p:stCondLst>
                                    <p:cond delay="0"/>
                                  </p:stCondLst>
                                  <p:iterate type="el" backwards="0">
                                    <p:tmAbs val="0"/>
                                  </p:iterate>
                                  <p:childTnLst>
                                    <p:set>
                                      <p:cBhvr>
                                        <p:cTn id="35" fill="hold"/>
                                        <p:tgtEl>
                                          <p:spTgt spid="234"/>
                                        </p:tgtEl>
                                        <p:attrNameLst>
                                          <p:attrName>style.visibility</p:attrName>
                                        </p:attrNameLst>
                                      </p:cBhvr>
                                      <p:to>
                                        <p:strVal val="visible"/>
                                      </p:to>
                                    </p:set>
                                    <p:animEffect filter="wipe(left)" transition="in">
                                      <p:cBhvr>
                                        <p:cTn id="36" dur="5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8" grpId="1"/>
      <p:bldP build="whole" bldLvl="1" animBg="1" rev="0" advAuto="0" spid="233" grpId="3"/>
      <p:bldP build="whole" bldLvl="1" animBg="1" rev="0" advAuto="0" spid="234" grpId="5"/>
      <p:bldP build="p" bldLvl="5" animBg="1" rev="0" advAuto="0" spid="230" grpId="4"/>
      <p:bldP build="p" bldLvl="5" animBg="1" rev="0" advAuto="0" spid="229"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title"/>
          </p:nvPr>
        </p:nvSpPr>
        <p:spPr>
          <a:prstGeom prst="rect">
            <a:avLst/>
          </a:prstGeom>
        </p:spPr>
        <p:txBody>
          <a:bodyPr/>
          <a:lstStyle/>
          <a:p>
            <a:pPr lvl="0">
              <a:defRPr sz="1800">
                <a:uFillTx/>
              </a:defRPr>
            </a:pPr>
            <a:r>
              <a:rPr sz="1200">
                <a:uFill>
                  <a:solidFill/>
                </a:uFill>
              </a:rPr>
              <a:t>Example 2A</a:t>
            </a:r>
          </a:p>
        </p:txBody>
      </p:sp>
      <p:sp>
        <p:nvSpPr>
          <p:cNvPr id="237" name="Shape 237"/>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Solve by Subtracting</a:t>
            </a:r>
          </a:p>
        </p:txBody>
      </p:sp>
      <p:sp>
        <p:nvSpPr>
          <p:cNvPr id="238" name="Shape 238"/>
          <p:cNvSpPr/>
          <p:nvPr/>
        </p:nvSpPr>
        <p:spPr>
          <a:xfrm>
            <a:off x="533400" y="1503362"/>
            <a:ext cx="82423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32740">
              <a:lnSpc>
                <a:spcPct val="90000"/>
              </a:lnSpc>
              <a:spcBef>
                <a:spcPts val="500"/>
              </a:spcBef>
              <a:buClr>
                <a:srgbClr val="FFFFFF"/>
              </a:buClr>
              <a:buFont typeface="Arial"/>
              <a:tabLst>
                <a:tab pos="2552700" algn="r"/>
                <a:tab pos="2679700" algn="l"/>
                <a:tab pos="2959100" algn="l"/>
                <a:tab pos="4495800" algn="l"/>
                <a:tab pos="4610100" algn="l"/>
              </a:tabLst>
              <a:defRPr>
                <a:uFillTx/>
              </a:defRPr>
            </a:pPr>
            <a:r>
              <a:rPr b="1" sz="2400">
                <a:solidFill>
                  <a:srgbClr val="E9332C"/>
                </a:solidFill>
                <a:uFill>
                  <a:solidFill>
                    <a:srgbClr val="E9332C"/>
                  </a:solidFill>
                </a:uFill>
              </a:rPr>
              <a:t>Check	</a:t>
            </a:r>
            <a:r>
              <a:rPr sz="2400">
                <a:uFill>
                  <a:solidFill/>
                </a:uFill>
              </a:rPr>
              <a:t>32	</a:t>
            </a:r>
            <a:r>
              <a:rPr sz="2400">
                <a:uFill>
                  <a:solidFill/>
                </a:uFill>
              </a:rPr>
              <a:t>=	</a:t>
            </a:r>
            <a:r>
              <a:rPr i="1" sz="2400">
                <a:uFill>
                  <a:solidFill/>
                </a:uFill>
              </a:rPr>
              <a:t>y</a:t>
            </a:r>
            <a:r>
              <a:rPr sz="2400">
                <a:uFill>
                  <a:solidFill/>
                </a:uFill>
              </a:rPr>
              <a:t> + 12	Write the equation.</a:t>
            </a:r>
          </a:p>
        </p:txBody>
      </p:sp>
      <p:grpSp>
        <p:nvGrpSpPr>
          <p:cNvPr id="241" name="Group 241"/>
          <p:cNvGrpSpPr/>
          <p:nvPr/>
        </p:nvGrpSpPr>
        <p:grpSpPr>
          <a:xfrm>
            <a:off x="881062" y="2108200"/>
            <a:ext cx="7899401" cy="830179"/>
            <a:chOff x="0" y="0"/>
            <a:chExt cx="7899400" cy="830178"/>
          </a:xfrm>
        </p:grpSpPr>
        <p:sp>
          <p:nvSpPr>
            <p:cNvPr id="239" name="Shape 239"/>
            <p:cNvSpPr/>
            <p:nvPr/>
          </p:nvSpPr>
          <p:spPr>
            <a:xfrm>
              <a:off x="2344737" y="0"/>
              <a:ext cx="317501" cy="274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700"/>
                </a:spcBef>
                <a:buClr>
                  <a:srgbClr val="FFFFFF"/>
                </a:buClr>
                <a:buFont typeface="Arial"/>
                <a:tabLst>
                  <a:tab pos="1638300" algn="l"/>
                  <a:tab pos="1930400" algn="l"/>
                  <a:tab pos="4267200" algn="l"/>
                  <a:tab pos="4610100" algn="l"/>
                </a:tabLst>
                <a:defRPr b="1" sz="1200"/>
              </a:lvl1pPr>
            </a:lstStyle>
            <a:p>
              <a:pPr lvl="0">
                <a:defRPr b="0" sz="1800">
                  <a:uFillTx/>
                </a:defRPr>
              </a:pPr>
              <a:r>
                <a:rPr b="1" sz="1200">
                  <a:uFill>
                    <a:solidFill/>
                  </a:uFill>
                </a:rPr>
                <a:t>?</a:t>
              </a:r>
            </a:p>
          </p:txBody>
        </p:sp>
        <p:sp>
          <p:nvSpPr>
            <p:cNvPr id="240" name="Shape 240"/>
            <p:cNvSpPr/>
            <p:nvPr/>
          </p:nvSpPr>
          <p:spPr>
            <a:xfrm>
              <a:off x="0" y="61912"/>
              <a:ext cx="7899400" cy="7682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1400"/>
                </a:spcBef>
                <a:buClr>
                  <a:srgbClr val="FFFFFF"/>
                </a:buClr>
                <a:buFont typeface="Arial"/>
                <a:tabLst>
                  <a:tab pos="2222500" algn="r"/>
                  <a:tab pos="2336800" algn="l"/>
                  <a:tab pos="2578100" algn="l"/>
                  <a:tab pos="4152900" algn="l"/>
                  <a:tab pos="4610100" algn="l"/>
                </a:tabLst>
                <a:defRPr>
                  <a:uFillTx/>
                </a:defRPr>
              </a:pPr>
              <a:r>
                <a:rPr sz="2400">
                  <a:solidFill>
                    <a:srgbClr val="E9332C"/>
                  </a:solidFill>
                  <a:uFill>
                    <a:solidFill>
                      <a:srgbClr val="E9332C"/>
                    </a:solidFill>
                  </a:uFill>
                </a:rPr>
                <a:t>	</a:t>
              </a:r>
              <a:r>
                <a:rPr sz="2400">
                  <a:uFill>
                    <a:solidFill/>
                  </a:uFill>
                </a:rPr>
                <a:t>32</a:t>
              </a:r>
              <a:r>
                <a:rPr sz="2400">
                  <a:uFill>
                    <a:solidFill/>
                  </a:uFill>
                </a:rPr>
                <a:t>	=	20 + 12	Check to see if the</a:t>
              </a:r>
              <a:br>
                <a:rPr sz="2400">
                  <a:uFill>
                    <a:solidFill/>
                  </a:uFill>
                </a:rPr>
              </a:br>
              <a:r>
                <a:rPr sz="2400">
                  <a:uFill>
                    <a:solidFill/>
                  </a:uFill>
                </a:rPr>
                <a:t>				equation is true.</a:t>
              </a:r>
            </a:p>
          </p:txBody>
        </p:sp>
      </p:grpSp>
      <p:grpSp>
        <p:nvGrpSpPr>
          <p:cNvPr id="244" name="Group 244"/>
          <p:cNvGrpSpPr/>
          <p:nvPr/>
        </p:nvGrpSpPr>
        <p:grpSpPr>
          <a:xfrm>
            <a:off x="881062" y="3130550"/>
            <a:ext cx="7899401" cy="448817"/>
            <a:chOff x="0" y="0"/>
            <a:chExt cx="7899400" cy="448816"/>
          </a:xfrm>
        </p:grpSpPr>
        <p:sp>
          <p:nvSpPr>
            <p:cNvPr id="242" name="Shape 242"/>
            <p:cNvSpPr/>
            <p:nvPr/>
          </p:nvSpPr>
          <p:spPr>
            <a:xfrm>
              <a:off x="0" y="1587"/>
              <a:ext cx="7899400"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1400"/>
                </a:spcBef>
                <a:buClr>
                  <a:srgbClr val="FFFFFF"/>
                </a:buClr>
                <a:buFont typeface="Arial"/>
                <a:tabLst>
                  <a:tab pos="2209800" algn="r"/>
                  <a:tab pos="2311400" algn="l"/>
                  <a:tab pos="2603500" algn="l"/>
                  <a:tab pos="4152900" algn="l"/>
                  <a:tab pos="4610100" algn="l"/>
                </a:tabLst>
                <a:defRPr sz="2400"/>
              </a:lvl1pPr>
            </a:lstStyle>
            <a:p>
              <a:pPr lvl="0">
                <a:defRPr sz="1800">
                  <a:uFillTx/>
                </a:defRPr>
              </a:pPr>
              <a:r>
                <a:rPr sz="2400">
                  <a:uFill>
                    <a:solidFill/>
                  </a:uFill>
                </a:rPr>
                <a:t>	32	= 32	The sentence is true.</a:t>
              </a:r>
            </a:p>
          </p:txBody>
        </p:sp>
        <p:sp>
          <p:nvSpPr>
            <p:cNvPr id="243" name="Shape 243"/>
            <p:cNvSpPr/>
            <p:nvPr/>
          </p:nvSpPr>
          <p:spPr>
            <a:xfrm>
              <a:off x="3035300" y="0"/>
              <a:ext cx="394405"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nSpc>
                  <a:spcPct val="90000"/>
                </a:lnSpc>
                <a:spcBef>
                  <a:spcPts val="1400"/>
                </a:spcBef>
                <a:buClr>
                  <a:srgbClr val="FFFFFF"/>
                </a:buClr>
                <a:buFont typeface="Arial"/>
                <a:defRPr sz="2400">
                  <a:solidFill>
                    <a:srgbClr val="E9332C"/>
                  </a:solidFill>
                  <a:uFill>
                    <a:solidFill>
                      <a:srgbClr val="E9332C"/>
                    </a:solidFill>
                  </a:uFill>
                  <a:latin typeface="Wingdings"/>
                  <a:ea typeface="Wingdings"/>
                  <a:cs typeface="Wingdings"/>
                  <a:sym typeface="Wingdings"/>
                </a:defRPr>
              </a:lvl1pPr>
            </a:lstStyle>
            <a:p>
              <a:pPr lvl="0">
                <a:defRPr sz="1800">
                  <a:solidFill>
                    <a:srgbClr val="000000"/>
                  </a:solidFill>
                  <a:uFillTx/>
                </a:defRPr>
              </a:pPr>
              <a:r>
                <a:rPr sz="2400">
                  <a:solidFill>
                    <a:srgbClr val="E9332C"/>
                  </a:solidFill>
                  <a:uFill>
                    <a:solidFill>
                      <a:srgbClr val="E9332C"/>
                    </a:solidFill>
                  </a:uFill>
                </a:rPr>
                <a:t></a:t>
              </a:r>
            </a:p>
          </p:txBody>
        </p:sp>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38">
                                            <p:bg/>
                                          </p:spTgt>
                                        </p:tgtEl>
                                        <p:attrNameLst>
                                          <p:attrName>style.visibility</p:attrName>
                                        </p:attrNameLst>
                                      </p:cBhvr>
                                      <p:to>
                                        <p:strVal val="visible"/>
                                      </p:to>
                                    </p:set>
                                    <p:animEffect filter="wipe(left)" transition="in">
                                      <p:cBhvr>
                                        <p:cTn id="7" dur="500"/>
                                        <p:tgtEl>
                                          <p:spTgt spid="238">
                                            <p:bg/>
                                          </p:spTgt>
                                        </p:tgtEl>
                                      </p:cBhvr>
                                    </p:animEffect>
                                  </p:childTnLst>
                                </p:cTn>
                              </p:par>
                              <p:par>
                                <p:cTn id="8" presetClass="entr" presetSubtype="8" presetID="22" grpId="1" fill="hold">
                                  <p:stCondLst>
                                    <p:cond delay="0"/>
                                  </p:stCondLst>
                                  <p:iterate type="el" backwards="0">
                                    <p:tmAbs val="0"/>
                                  </p:iterate>
                                  <p:childTnLst>
                                    <p:set>
                                      <p:cBhvr>
                                        <p:cTn id="9" fill="hold"/>
                                        <p:tgtEl>
                                          <p:spTgt spid="238">
                                            <p:txEl>
                                              <p:pRg st="0" end="0"/>
                                            </p:txEl>
                                          </p:spTgt>
                                        </p:tgtEl>
                                        <p:attrNameLst>
                                          <p:attrName>style.visibility</p:attrName>
                                        </p:attrNameLst>
                                      </p:cBhvr>
                                      <p:to>
                                        <p:strVal val="visible"/>
                                      </p:to>
                                    </p:set>
                                    <p:animEffect filter="wipe(left)" transition="in">
                                      <p:cBhvr>
                                        <p:cTn id="10" dur="500"/>
                                        <p:tgtEl>
                                          <p:spTgt spid="2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41"/>
                                        </p:tgtEl>
                                        <p:attrNameLst>
                                          <p:attrName>style.visibility</p:attrName>
                                        </p:attrNameLst>
                                      </p:cBhvr>
                                      <p:to>
                                        <p:strVal val="visible"/>
                                      </p:to>
                                    </p:set>
                                    <p:animEffect filter="wipe(left)" transition="in">
                                      <p:cBhvr>
                                        <p:cTn id="15" dur="500"/>
                                        <p:tgtEl>
                                          <p:spTgt spid="241"/>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244"/>
                                        </p:tgtEl>
                                        <p:attrNameLst>
                                          <p:attrName>style.visibility</p:attrName>
                                        </p:attrNameLst>
                                      </p:cBhvr>
                                      <p:to>
                                        <p:strVal val="visible"/>
                                      </p:to>
                                    </p:set>
                                    <p:animEffect filter="wipe(left)" transition="in">
                                      <p:cBhvr>
                                        <p:cTn id="20" dur="5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1" grpId="2"/>
      <p:bldP build="whole" bldLvl="1" animBg="1" rev="0" advAuto="0" spid="244" grpId="3"/>
      <p:bldP build="p" bldLvl="5" animBg="1" rev="0" advAuto="0" spid="238"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prstGeom prst="rect">
            <a:avLst/>
          </a:prstGeom>
        </p:spPr>
        <p:txBody>
          <a:bodyPr/>
          <a:lstStyle/>
          <a:p>
            <a:pPr lvl="0">
              <a:defRPr sz="1800">
                <a:uFillTx/>
              </a:defRPr>
            </a:pPr>
            <a:r>
              <a:rPr sz="1200">
                <a:uFill>
                  <a:solidFill/>
                </a:uFill>
              </a:rPr>
              <a:t>Lesson Menu</a:t>
            </a:r>
          </a:p>
        </p:txBody>
      </p:sp>
      <p:sp>
        <p:nvSpPr>
          <p:cNvPr id="112" name="Shape 112"/>
          <p:cNvSpPr/>
          <p:nvPr/>
        </p:nvSpPr>
        <p:spPr>
          <a:xfrm>
            <a:off x="1066800" y="1855787"/>
            <a:ext cx="7594600" cy="351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812289" indent="-1771650">
              <a:lnSpc>
                <a:spcPct val="90000"/>
              </a:lnSpc>
              <a:spcBef>
                <a:spcPts val="500"/>
              </a:spcBef>
              <a:buClr>
                <a:srgbClr val="E9332C"/>
              </a:buClr>
              <a:buFont typeface="Arial"/>
              <a:defRPr>
                <a:uFillTx/>
              </a:defRPr>
            </a:pPr>
            <a:r>
              <a:rPr b="1" sz="2400">
                <a:solidFill>
                  <a:srgbClr val="E9321E"/>
                </a:solidFill>
                <a:uFill>
                  <a:solidFill>
                    <a:srgbClr val="E9321E"/>
                  </a:solidFill>
                </a:uFill>
                <a:hlinkClick r:id="" invalidUrl="" action="ppaction://hlinkshowjump?jump=nextslide" tgtFrame="" tooltip="" history="1" highlightClick="0" endSnd="0"/>
              </a:rPr>
              <a:t>Five-Minute Check (over Lesson 4–2)</a:t>
            </a:r>
            <a:endParaRPr>
              <a:uFill>
                <a:solidFill/>
              </a:uFill>
            </a:endParaRPr>
          </a:p>
          <a:p>
            <a:pPr lvl="0" marL="1812289" indent="-1771650">
              <a:lnSpc>
                <a:spcPct val="90000"/>
              </a:lnSpc>
              <a:spcBef>
                <a:spcPts val="500"/>
              </a:spcBef>
              <a:buClr>
                <a:srgbClr val="000000"/>
              </a:buClr>
              <a:buFont typeface="Arial"/>
              <a:defRPr>
                <a:uFillTx/>
              </a:defRPr>
            </a:pPr>
            <a:r>
              <a:rPr b="1" sz="2400">
                <a:solidFill>
                  <a:srgbClr val="E9321E"/>
                </a:solidFill>
                <a:uFill>
                  <a:solidFill>
                    <a:srgbClr val="E9321E"/>
                  </a:solidFill>
                </a:uFill>
                <a:hlinkClick r:id="rId2" invalidUrl="" action="ppaction://hlinksldjump" tgtFrame="" tooltip="" history="1" highlightClick="0" endSnd="0"/>
              </a:rPr>
              <a:t>Then/Now</a:t>
            </a:r>
            <a:endParaRPr>
              <a:uFill>
                <a:solidFill/>
              </a:uFill>
            </a:endParaRPr>
          </a:p>
          <a:p>
            <a:pPr lvl="0" marL="1812289" indent="-177165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3" invalidUrl="" action="ppaction://hlinksldjump" tgtFrame="" tooltip="" history="1" highlightClick="0" endSnd="0"/>
              </a:rPr>
              <a:t>New Vocabulary</a:t>
            </a:r>
            <a:endParaRPr>
              <a:uFill>
                <a:solidFill/>
              </a:uFill>
            </a:endParaRPr>
          </a:p>
          <a:p>
            <a:pPr lvl="0" marL="1812289" indent="-177165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4" invalidUrl="" action="ppaction://hlinksldjump" tgtFrame="" tooltip="" history="1" highlightClick="0" endSnd="0"/>
              </a:rPr>
              <a:t>Key Concept:  Addition Property of Equality</a:t>
            </a:r>
            <a:endParaRPr>
              <a:uFill>
                <a:solidFill/>
              </a:uFill>
            </a:endParaRPr>
          </a:p>
          <a:p>
            <a:pPr lvl="0" marL="1812289" indent="-177165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5" invalidUrl="" action="ppaction://hlinksldjump" tgtFrame="" tooltip="" history="1" highlightClick="0" endSnd="0"/>
              </a:rPr>
              <a:t>Example 1:  Solve Equations by Adding</a:t>
            </a:r>
            <a:endParaRPr>
              <a:uFill>
                <a:solidFill/>
              </a:uFill>
            </a:endParaRPr>
          </a:p>
          <a:p>
            <a:pPr lvl="0" marL="1812289" indent="-177165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6" invalidUrl="" action="ppaction://hlinksldjump" tgtFrame="" tooltip="" history="1" highlightClick="0" endSnd="0"/>
              </a:rPr>
              <a:t>Key Concept:  Subtraction Property of Equality</a:t>
            </a:r>
            <a:endParaRPr>
              <a:uFill>
                <a:solidFill/>
              </a:uFill>
            </a:endParaRPr>
          </a:p>
          <a:p>
            <a:pPr lvl="0" marL="1812289" indent="-177165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7" invalidUrl="" action="ppaction://hlinksldjump" tgtFrame="" tooltip="" history="1" highlightClick="0" endSnd="0"/>
              </a:rPr>
              <a:t>Example 2:  Solve by Subtracting</a:t>
            </a:r>
            <a:endParaRPr>
              <a:uFill>
                <a:solidFill/>
              </a:uFill>
            </a:endParaRPr>
          </a:p>
          <a:p>
            <a:pPr lvl="0" marL="1812289" indent="-177165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8" invalidUrl="" action="ppaction://hlinksldjump" tgtFrame="" tooltip="" history="1" highlightClick="0" endSnd="0"/>
              </a:rPr>
              <a:t>Example 3:  Real-World Example:  Solve by</a:t>
            </a:r>
            <a:r>
              <a:rPr b="1" sz="2400">
                <a:solidFill>
                  <a:srgbClr val="E9332C"/>
                </a:solidFill>
                <a:uFill>
                  <a:solidFill>
                    <a:srgbClr val="E9332C"/>
                  </a:solidFill>
                </a:uFill>
              </a:rPr>
              <a:t> </a:t>
            </a:r>
            <a:r>
              <a:rPr b="1" sz="2400">
                <a:solidFill>
                  <a:srgbClr val="E9321E"/>
                </a:solidFill>
                <a:uFill>
                  <a:solidFill>
                    <a:srgbClr val="E9321E"/>
                  </a:solidFill>
                </a:uFill>
                <a:hlinkClick r:id="rId8" invalidUrl="" action="ppaction://hlinksldjump" tgtFrame="" tooltip="" history="1" highlightClick="0" endSnd="0"/>
              </a:rPr>
              <a:t>Subtracting</a:t>
            </a:r>
          </a:p>
        </p:txBody>
      </p:sp>
    </p:spTree>
  </p:cSld>
  <p:clrMapOvr>
    <a:masterClrMapping/>
  </p:clrMapOvr>
  <p:transition spd="fast"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title"/>
          </p:nvPr>
        </p:nvSpPr>
        <p:spPr>
          <a:prstGeom prst="rect">
            <a:avLst/>
          </a:prstGeom>
        </p:spPr>
        <p:txBody>
          <a:bodyPr/>
          <a:lstStyle/>
          <a:p>
            <a:pPr lvl="0">
              <a:defRPr sz="1800">
                <a:uFillTx/>
              </a:defRPr>
            </a:pPr>
            <a:r>
              <a:rPr sz="1200">
                <a:uFill>
                  <a:solidFill/>
                </a:uFill>
              </a:rPr>
              <a:t>Example 2B</a:t>
            </a:r>
          </a:p>
        </p:txBody>
      </p:sp>
      <p:sp>
        <p:nvSpPr>
          <p:cNvPr id="247" name="Shape 247"/>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Solve by Subtracting</a:t>
            </a:r>
          </a:p>
        </p:txBody>
      </p:sp>
      <p:sp>
        <p:nvSpPr>
          <p:cNvPr id="248" name="Shape 248"/>
          <p:cNvSpPr/>
          <p:nvPr>
            <p:ph type="body" idx="4294967295"/>
          </p:nvPr>
        </p:nvSpPr>
        <p:spPr>
          <a:xfrm>
            <a:off x="533400" y="1503362"/>
            <a:ext cx="8229600" cy="21717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buClr>
                <a:srgbClr val="0068AD"/>
              </a:buClr>
              <a:buSzTx/>
              <a:buFont typeface="Arial"/>
              <a:buNone/>
              <a:defRPr sz="1800">
                <a:uFillTx/>
              </a:defRPr>
            </a:pPr>
            <a:r>
              <a:rPr b="1" sz="2400">
                <a:solidFill>
                  <a:srgbClr val="0068AD"/>
                </a:solidFill>
                <a:uFill>
                  <a:solidFill>
                    <a:srgbClr val="0068AD"/>
                  </a:solidFill>
                </a:uFill>
              </a:rPr>
              <a:t>	</a:t>
            </a:r>
            <a:r>
              <a:rPr b="1" sz="2400">
                <a:solidFill>
                  <a:srgbClr val="E9332C"/>
                </a:solidFill>
                <a:uFill>
                  <a:solidFill>
                    <a:srgbClr val="E9332C"/>
                  </a:solidFill>
                </a:uFill>
              </a:rPr>
              <a:t>B.</a:t>
            </a:r>
            <a:r>
              <a:rPr b="1" sz="2400">
                <a:solidFill>
                  <a:srgbClr val="0068AD"/>
                </a:solidFill>
                <a:uFill>
                  <a:solidFill>
                    <a:srgbClr val="0068AD"/>
                  </a:solidFill>
                </a:uFill>
              </a:rPr>
              <a:t> Solve </a:t>
            </a:r>
            <a:r>
              <a:rPr b="1" i="1" sz="2400">
                <a:solidFill>
                  <a:srgbClr val="0068AD"/>
                </a:solidFill>
                <a:uFill>
                  <a:solidFill>
                    <a:srgbClr val="0068AD"/>
                  </a:solidFill>
                </a:uFill>
              </a:rPr>
              <a:t>x</a:t>
            </a:r>
            <a:r>
              <a:rPr b="1" sz="2400">
                <a:solidFill>
                  <a:srgbClr val="0068AD"/>
                </a:solidFill>
                <a:uFill>
                  <a:solidFill>
                    <a:srgbClr val="0068AD"/>
                  </a:solidFill>
                </a:uFill>
              </a:rPr>
              <a:t> + 6.9 = 4.2. Check your solution.</a:t>
            </a:r>
          </a:p>
        </p:txBody>
      </p:sp>
      <p:sp>
        <p:nvSpPr>
          <p:cNvPr id="249" name="Shape 249"/>
          <p:cNvSpPr/>
          <p:nvPr/>
        </p:nvSpPr>
        <p:spPr>
          <a:xfrm>
            <a:off x="881062" y="2398712"/>
            <a:ext cx="78994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tabLst>
                <a:tab pos="1587500" algn="r"/>
                <a:tab pos="1701800" algn="l"/>
                <a:tab pos="2552700" algn="r"/>
                <a:tab pos="3467100" algn="l"/>
                <a:tab pos="5524500" algn="l"/>
              </a:tabLst>
              <a:defRPr>
                <a:uFillTx/>
              </a:defRPr>
            </a:pPr>
            <a:r>
              <a:rPr sz="2400">
                <a:uFill>
                  <a:solidFill/>
                </a:uFill>
              </a:rPr>
              <a:t>	</a:t>
            </a:r>
            <a:r>
              <a:rPr i="1" sz="2400">
                <a:uFill>
                  <a:solidFill/>
                </a:uFill>
              </a:rPr>
              <a:t>x</a:t>
            </a:r>
            <a:r>
              <a:rPr sz="2400">
                <a:uFill>
                  <a:solidFill/>
                </a:uFill>
              </a:rPr>
              <a:t> + 6.9 	= 	4.2	Write the equation.</a:t>
            </a:r>
          </a:p>
        </p:txBody>
      </p:sp>
      <p:sp>
        <p:nvSpPr>
          <p:cNvPr id="250" name="Shape 250"/>
          <p:cNvSpPr/>
          <p:nvPr/>
        </p:nvSpPr>
        <p:spPr>
          <a:xfrm>
            <a:off x="881062" y="3892550"/>
            <a:ext cx="7899401"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FFFFFF"/>
              </a:buClr>
              <a:buFont typeface="Arial"/>
              <a:tabLst>
                <a:tab pos="1587500" algn="r"/>
                <a:tab pos="1701800" algn="l"/>
                <a:tab pos="1981200" algn="l"/>
                <a:tab pos="3467100" algn="l"/>
                <a:tab pos="5524500" algn="l"/>
              </a:tabLst>
              <a:defRPr>
                <a:uFillTx/>
              </a:defRPr>
            </a:pPr>
            <a:r>
              <a:rPr sz="2400">
                <a:uFill>
                  <a:solidFill/>
                </a:uFill>
              </a:rPr>
              <a:t>	</a:t>
            </a:r>
            <a:r>
              <a:rPr i="1" sz="2400">
                <a:uFill>
                  <a:solidFill/>
                </a:uFill>
              </a:rPr>
              <a:t>x</a:t>
            </a:r>
            <a:r>
              <a:rPr sz="2400">
                <a:uFill>
                  <a:solidFill/>
                </a:uFill>
              </a:rPr>
              <a:t> 	= –2.7	Additive Inverse and Identity</a:t>
            </a:r>
            <a:br>
              <a:rPr sz="2400">
                <a:uFill>
                  <a:solidFill/>
                </a:uFill>
              </a:rPr>
            </a:br>
            <a:r>
              <a:rPr sz="2400">
                <a:uFill>
                  <a:solidFill/>
                </a:uFill>
              </a:rPr>
              <a:t>				Properties</a:t>
            </a:r>
          </a:p>
        </p:txBody>
      </p:sp>
      <p:grpSp>
        <p:nvGrpSpPr>
          <p:cNvPr id="253" name="Group 253"/>
          <p:cNvGrpSpPr/>
          <p:nvPr/>
        </p:nvGrpSpPr>
        <p:grpSpPr>
          <a:xfrm>
            <a:off x="881062" y="2982912"/>
            <a:ext cx="7899401" cy="768267"/>
            <a:chOff x="0" y="0"/>
            <a:chExt cx="7899400" cy="768265"/>
          </a:xfrm>
        </p:grpSpPr>
        <p:sp>
          <p:nvSpPr>
            <p:cNvPr id="251" name="Shape 251"/>
            <p:cNvSpPr/>
            <p:nvPr/>
          </p:nvSpPr>
          <p:spPr>
            <a:xfrm>
              <a:off x="0" y="0"/>
              <a:ext cx="7899400" cy="7682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1400"/>
                </a:spcBef>
                <a:buClr>
                  <a:srgbClr val="FFFFFF"/>
                </a:buClr>
                <a:buFont typeface="Arial"/>
                <a:tabLst>
                  <a:tab pos="1587500" algn="r"/>
                  <a:tab pos="1701800" algn="l"/>
                  <a:tab pos="2552700" algn="r"/>
                  <a:tab pos="3467100" algn="l"/>
                  <a:tab pos="5524500" algn="l"/>
                </a:tabLst>
                <a:defRPr>
                  <a:uFillTx/>
                </a:defRPr>
              </a:pPr>
              <a:r>
                <a:rPr sz="2400">
                  <a:uFill>
                    <a:solidFill/>
                  </a:uFill>
                </a:rPr>
                <a:t>	</a:t>
              </a:r>
              <a:r>
                <a:rPr sz="2400">
                  <a:solidFill>
                    <a:srgbClr val="E9332C"/>
                  </a:solidFill>
                  <a:uFill>
                    <a:solidFill>
                      <a:srgbClr val="E9332C"/>
                    </a:solidFill>
                  </a:uFill>
                </a:rPr>
                <a:t>–6.9</a:t>
              </a:r>
              <a:r>
                <a:rPr sz="2400">
                  <a:uFill>
                    <a:solidFill/>
                  </a:uFill>
                </a:rPr>
                <a:t>	=	</a:t>
              </a:r>
              <a:r>
                <a:rPr sz="2400">
                  <a:solidFill>
                    <a:srgbClr val="E9332C"/>
                  </a:solidFill>
                  <a:uFill>
                    <a:solidFill>
                      <a:srgbClr val="E9332C"/>
                    </a:solidFill>
                  </a:uFill>
                </a:rPr>
                <a:t>–6.9</a:t>
              </a:r>
              <a:r>
                <a:rPr sz="2400">
                  <a:uFill>
                    <a:solidFill/>
                  </a:uFill>
                </a:rPr>
                <a:t>	Subtraction Property of</a:t>
              </a:r>
              <a:br>
                <a:rPr sz="2400">
                  <a:uFill>
                    <a:solidFill/>
                  </a:uFill>
                </a:rPr>
              </a:br>
              <a:r>
                <a:rPr sz="2400">
                  <a:uFill>
                    <a:solidFill/>
                  </a:uFill>
                </a:rPr>
                <a:t>				Equality</a:t>
              </a:r>
            </a:p>
          </p:txBody>
        </p:sp>
        <p:sp>
          <p:nvSpPr>
            <p:cNvPr id="252" name="Shape 252"/>
            <p:cNvSpPr/>
            <p:nvPr/>
          </p:nvSpPr>
          <p:spPr>
            <a:xfrm>
              <a:off x="579437" y="433387"/>
              <a:ext cx="2260601" cy="1588"/>
            </a:xfrm>
            <a:prstGeom prst="line">
              <a:avLst/>
            </a:prstGeom>
            <a:noFill/>
            <a:ln w="19050" cap="flat">
              <a:solidFill>
                <a:srgbClr val="000000"/>
              </a:solidFill>
              <a:prstDash val="solid"/>
              <a:round/>
            </a:ln>
            <a:effectLst/>
          </p:spPr>
          <p:txBody>
            <a:bodyPr wrap="square" lIns="0" tIns="0" rIns="0" bIns="0" numCol="1" anchor="t">
              <a:noAutofit/>
            </a:bodyPr>
            <a:lstStyle/>
            <a:p>
              <a:pPr lvl="0" marL="0" marR="0" defTabSz="457200">
                <a:defRPr sz="1200">
                  <a:uFillTx/>
                  <a:latin typeface="Helvetica"/>
                  <a:ea typeface="Helvetica"/>
                  <a:cs typeface="Helvetica"/>
                  <a:sym typeface="Helvetica"/>
                </a:defRPr>
              </a:pPr>
            </a:p>
          </p:txBody>
        </p:sp>
      </p:grpSp>
      <p:sp>
        <p:nvSpPr>
          <p:cNvPr id="254" name="Shape 254"/>
          <p:cNvSpPr/>
          <p:nvPr/>
        </p:nvSpPr>
        <p:spPr>
          <a:xfrm>
            <a:off x="881062" y="4806950"/>
            <a:ext cx="7899401"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5139" indent="-1370012">
              <a:spcBef>
                <a:spcPts val="16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solution is –2.7.</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48">
                                            <p:bg/>
                                          </p:spTgt>
                                        </p:tgtEl>
                                        <p:attrNameLst>
                                          <p:attrName>style.visibility</p:attrName>
                                        </p:attrNameLst>
                                      </p:cBhvr>
                                      <p:to>
                                        <p:strVal val="visible"/>
                                      </p:to>
                                    </p:set>
                                    <p:animEffect filter="wipe(left)" transition="in">
                                      <p:cBhvr>
                                        <p:cTn id="7" dur="500"/>
                                        <p:tgtEl>
                                          <p:spTgt spid="248">
                                            <p:bg/>
                                          </p:spTgt>
                                        </p:tgtEl>
                                      </p:cBhvr>
                                    </p:animEffect>
                                  </p:childTnLst>
                                </p:cTn>
                              </p:par>
                              <p:par>
                                <p:cTn id="8" presetClass="entr" presetSubtype="8" presetID="22" grpId="1" fill="hold">
                                  <p:stCondLst>
                                    <p:cond delay="0"/>
                                  </p:stCondLst>
                                  <p:iterate type="el" backwards="0">
                                    <p:tmAbs val="0"/>
                                  </p:iterate>
                                  <p:childTnLst>
                                    <p:set>
                                      <p:cBhvr>
                                        <p:cTn id="9" fill="hold"/>
                                        <p:tgtEl>
                                          <p:spTgt spid="248">
                                            <p:txEl>
                                              <p:pRg st="0" end="0"/>
                                            </p:txEl>
                                          </p:spTgt>
                                        </p:tgtEl>
                                        <p:attrNameLst>
                                          <p:attrName>style.visibility</p:attrName>
                                        </p:attrNameLst>
                                      </p:cBhvr>
                                      <p:to>
                                        <p:strVal val="visible"/>
                                      </p:to>
                                    </p:set>
                                    <p:animEffect filter="wipe(left)" transition="in">
                                      <p:cBhvr>
                                        <p:cTn id="10" dur="500"/>
                                        <p:tgtEl>
                                          <p:spTgt spid="24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49">
                                            <p:bg/>
                                          </p:spTgt>
                                        </p:tgtEl>
                                        <p:attrNameLst>
                                          <p:attrName>style.visibility</p:attrName>
                                        </p:attrNameLst>
                                      </p:cBhvr>
                                      <p:to>
                                        <p:strVal val="visible"/>
                                      </p:to>
                                    </p:set>
                                    <p:animEffect filter="wipe(left)" transition="in">
                                      <p:cBhvr>
                                        <p:cTn id="15" dur="500"/>
                                        <p:tgtEl>
                                          <p:spTgt spid="249">
                                            <p:bg/>
                                          </p:spTgt>
                                        </p:tgtEl>
                                      </p:cBhvr>
                                    </p:animEffect>
                                  </p:childTnLst>
                                </p:cTn>
                              </p:par>
                              <p:par>
                                <p:cTn id="16" presetClass="entr" presetSubtype="8" presetID="22" grpId="2" fill="hold">
                                  <p:stCondLst>
                                    <p:cond delay="0"/>
                                  </p:stCondLst>
                                  <p:iterate type="el" backwards="0">
                                    <p:tmAbs val="0"/>
                                  </p:iterate>
                                  <p:childTnLst>
                                    <p:set>
                                      <p:cBhvr>
                                        <p:cTn id="17" fill="hold"/>
                                        <p:tgtEl>
                                          <p:spTgt spid="249">
                                            <p:txEl>
                                              <p:pRg st="0" end="0"/>
                                            </p:txEl>
                                          </p:spTgt>
                                        </p:tgtEl>
                                        <p:attrNameLst>
                                          <p:attrName>style.visibility</p:attrName>
                                        </p:attrNameLst>
                                      </p:cBhvr>
                                      <p:to>
                                        <p:strVal val="visible"/>
                                      </p:to>
                                    </p:set>
                                    <p:animEffect filter="wipe(left)" transition="in">
                                      <p:cBhvr>
                                        <p:cTn id="18" dur="500"/>
                                        <p:tgtEl>
                                          <p:spTgt spid="24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253"/>
                                        </p:tgtEl>
                                        <p:attrNameLst>
                                          <p:attrName>style.visibility</p:attrName>
                                        </p:attrNameLst>
                                      </p:cBhvr>
                                      <p:to>
                                        <p:strVal val="visible"/>
                                      </p:to>
                                    </p:set>
                                    <p:animEffect filter="wipe(left)" transition="in">
                                      <p:cBhvr>
                                        <p:cTn id="23" dur="500"/>
                                        <p:tgtEl>
                                          <p:spTgt spid="253"/>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4" fill="hold">
                                  <p:stCondLst>
                                    <p:cond delay="0"/>
                                  </p:stCondLst>
                                  <p:iterate type="el" backwards="0">
                                    <p:tmAbs val="0"/>
                                  </p:iterate>
                                  <p:childTnLst>
                                    <p:set>
                                      <p:cBhvr>
                                        <p:cTn id="27" fill="hold"/>
                                        <p:tgtEl>
                                          <p:spTgt spid="250">
                                            <p:bg/>
                                          </p:spTgt>
                                        </p:tgtEl>
                                        <p:attrNameLst>
                                          <p:attrName>style.visibility</p:attrName>
                                        </p:attrNameLst>
                                      </p:cBhvr>
                                      <p:to>
                                        <p:strVal val="visible"/>
                                      </p:to>
                                    </p:set>
                                    <p:animEffect filter="wipe(left)" transition="in">
                                      <p:cBhvr>
                                        <p:cTn id="28" dur="500"/>
                                        <p:tgtEl>
                                          <p:spTgt spid="250">
                                            <p:bg/>
                                          </p:spTgt>
                                        </p:tgtEl>
                                      </p:cBhvr>
                                    </p:animEffect>
                                  </p:childTnLst>
                                </p:cTn>
                              </p:par>
                              <p:par>
                                <p:cTn id="29" presetClass="entr" presetSubtype="8" presetID="22" grpId="4" fill="hold">
                                  <p:stCondLst>
                                    <p:cond delay="0"/>
                                  </p:stCondLst>
                                  <p:iterate type="el" backwards="0">
                                    <p:tmAbs val="0"/>
                                  </p:iterate>
                                  <p:childTnLst>
                                    <p:set>
                                      <p:cBhvr>
                                        <p:cTn id="30" fill="hold"/>
                                        <p:tgtEl>
                                          <p:spTgt spid="250">
                                            <p:txEl>
                                              <p:pRg st="0" end="0"/>
                                            </p:txEl>
                                          </p:spTgt>
                                        </p:tgtEl>
                                        <p:attrNameLst>
                                          <p:attrName>style.visibility</p:attrName>
                                        </p:attrNameLst>
                                      </p:cBhvr>
                                      <p:to>
                                        <p:strVal val="visible"/>
                                      </p:to>
                                    </p:set>
                                    <p:animEffect filter="wipe(left)" transition="in">
                                      <p:cBhvr>
                                        <p:cTn id="31" dur="500"/>
                                        <p:tgtEl>
                                          <p:spTgt spid="25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5" fill="hold">
                                  <p:stCondLst>
                                    <p:cond delay="0"/>
                                  </p:stCondLst>
                                  <p:iterate type="el" backwards="0">
                                    <p:tmAbs val="0"/>
                                  </p:iterate>
                                  <p:childTnLst>
                                    <p:set>
                                      <p:cBhvr>
                                        <p:cTn id="35" fill="hold"/>
                                        <p:tgtEl>
                                          <p:spTgt spid="254"/>
                                        </p:tgtEl>
                                        <p:attrNameLst>
                                          <p:attrName>style.visibility</p:attrName>
                                        </p:attrNameLst>
                                      </p:cBhvr>
                                      <p:to>
                                        <p:strVal val="visible"/>
                                      </p:to>
                                    </p:set>
                                    <p:animEffect filter="wipe(left)" transition="in">
                                      <p:cBhvr>
                                        <p:cTn id="36"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8" grpId="1"/>
      <p:bldP build="whole" bldLvl="1" animBg="1" rev="0" advAuto="0" spid="253" grpId="3"/>
      <p:bldP build="p" bldLvl="5" animBg="1" rev="0" advAuto="0" spid="249" grpId="2"/>
      <p:bldP build="p" bldLvl="5" animBg="1" rev="0" advAuto="0" spid="250" grpId="4"/>
      <p:bldP build="whole" bldLvl="1" animBg="1" rev="0" advAuto="0" spid="254" grpId="5"/>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p:nvPr>
        </p:nvSpPr>
        <p:spPr>
          <a:prstGeom prst="rect">
            <a:avLst/>
          </a:prstGeom>
        </p:spPr>
        <p:txBody>
          <a:bodyPr/>
          <a:lstStyle/>
          <a:p>
            <a:pPr lvl="0">
              <a:defRPr sz="1800">
                <a:uFillTx/>
              </a:defRPr>
            </a:pPr>
            <a:r>
              <a:rPr sz="1200">
                <a:uFill>
                  <a:solidFill/>
                </a:uFill>
              </a:rPr>
              <a:t>Example 2B</a:t>
            </a:r>
          </a:p>
        </p:txBody>
      </p:sp>
      <p:sp>
        <p:nvSpPr>
          <p:cNvPr id="257" name="Shape 257"/>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Solve by Subtracting</a:t>
            </a:r>
          </a:p>
        </p:txBody>
      </p:sp>
      <p:sp>
        <p:nvSpPr>
          <p:cNvPr id="258" name="Shape 258"/>
          <p:cNvSpPr/>
          <p:nvPr/>
        </p:nvSpPr>
        <p:spPr>
          <a:xfrm>
            <a:off x="533400" y="1503362"/>
            <a:ext cx="82423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32740">
              <a:lnSpc>
                <a:spcPct val="90000"/>
              </a:lnSpc>
              <a:spcBef>
                <a:spcPts val="500"/>
              </a:spcBef>
              <a:buClr>
                <a:srgbClr val="FFFFFF"/>
              </a:buClr>
              <a:buFont typeface="Arial"/>
              <a:tabLst>
                <a:tab pos="2552700" algn="r"/>
                <a:tab pos="2679700" algn="l"/>
                <a:tab pos="2959100" algn="l"/>
                <a:tab pos="4495800" algn="l"/>
                <a:tab pos="4610100" algn="l"/>
              </a:tabLst>
              <a:defRPr>
                <a:uFillTx/>
              </a:defRPr>
            </a:pPr>
            <a:r>
              <a:rPr b="1" sz="2400">
                <a:solidFill>
                  <a:srgbClr val="E9332C"/>
                </a:solidFill>
                <a:uFill>
                  <a:solidFill>
                    <a:srgbClr val="E9332C"/>
                  </a:solidFill>
                </a:uFill>
              </a:rPr>
              <a:t>Check	</a:t>
            </a:r>
            <a:r>
              <a:rPr i="1" sz="2400">
                <a:uFill>
                  <a:solidFill/>
                </a:uFill>
              </a:rPr>
              <a:t>x</a:t>
            </a:r>
            <a:r>
              <a:rPr sz="2400">
                <a:uFill>
                  <a:solidFill/>
                </a:uFill>
              </a:rPr>
              <a:t> + 6.9	</a:t>
            </a:r>
            <a:r>
              <a:rPr sz="2400">
                <a:uFill>
                  <a:solidFill/>
                </a:uFill>
              </a:rPr>
              <a:t>=	4.2	Write the equation.</a:t>
            </a:r>
          </a:p>
        </p:txBody>
      </p:sp>
      <p:grpSp>
        <p:nvGrpSpPr>
          <p:cNvPr id="261" name="Group 261"/>
          <p:cNvGrpSpPr/>
          <p:nvPr/>
        </p:nvGrpSpPr>
        <p:grpSpPr>
          <a:xfrm>
            <a:off x="881062" y="2108200"/>
            <a:ext cx="7899401" cy="830179"/>
            <a:chOff x="0" y="0"/>
            <a:chExt cx="7899400" cy="830178"/>
          </a:xfrm>
        </p:grpSpPr>
        <p:sp>
          <p:nvSpPr>
            <p:cNvPr id="259" name="Shape 259"/>
            <p:cNvSpPr/>
            <p:nvPr/>
          </p:nvSpPr>
          <p:spPr>
            <a:xfrm>
              <a:off x="2344737" y="0"/>
              <a:ext cx="317501" cy="274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700"/>
                </a:spcBef>
                <a:buClr>
                  <a:srgbClr val="FFFFFF"/>
                </a:buClr>
                <a:buFont typeface="Arial"/>
                <a:tabLst>
                  <a:tab pos="1638300" algn="l"/>
                  <a:tab pos="1930400" algn="l"/>
                  <a:tab pos="4267200" algn="l"/>
                  <a:tab pos="4610100" algn="l"/>
                </a:tabLst>
                <a:defRPr b="1" sz="1200"/>
              </a:lvl1pPr>
            </a:lstStyle>
            <a:p>
              <a:pPr lvl="0">
                <a:defRPr b="0" sz="1800">
                  <a:uFillTx/>
                </a:defRPr>
              </a:pPr>
              <a:r>
                <a:rPr b="1" sz="1200">
                  <a:uFill>
                    <a:solidFill/>
                  </a:uFill>
                </a:rPr>
                <a:t>?</a:t>
              </a:r>
            </a:p>
          </p:txBody>
        </p:sp>
        <p:sp>
          <p:nvSpPr>
            <p:cNvPr id="260" name="Shape 260"/>
            <p:cNvSpPr/>
            <p:nvPr/>
          </p:nvSpPr>
          <p:spPr>
            <a:xfrm>
              <a:off x="0" y="61912"/>
              <a:ext cx="7899400" cy="7682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1400"/>
                </a:spcBef>
                <a:buClr>
                  <a:srgbClr val="FFFFFF"/>
                </a:buClr>
                <a:buFont typeface="Arial"/>
                <a:tabLst>
                  <a:tab pos="2222500" algn="r"/>
                  <a:tab pos="2336800" algn="l"/>
                  <a:tab pos="2578100" algn="l"/>
                  <a:tab pos="4152900" algn="l"/>
                  <a:tab pos="4610100" algn="l"/>
                </a:tabLst>
                <a:defRPr>
                  <a:uFillTx/>
                </a:defRPr>
              </a:pPr>
              <a:r>
                <a:rPr sz="2400">
                  <a:solidFill>
                    <a:srgbClr val="E9332C"/>
                  </a:solidFill>
                  <a:uFill>
                    <a:solidFill>
                      <a:srgbClr val="E9332C"/>
                    </a:solidFill>
                  </a:uFill>
                </a:rPr>
                <a:t>	</a:t>
              </a:r>
              <a:r>
                <a:rPr sz="2400">
                  <a:uFill>
                    <a:solidFill/>
                  </a:uFill>
                </a:rPr>
                <a:t>–2.7 + 6.9</a:t>
              </a:r>
              <a:r>
                <a:rPr sz="2400">
                  <a:uFill>
                    <a:solidFill/>
                  </a:uFill>
                </a:rPr>
                <a:t>	=	4.2	Check to see if the</a:t>
              </a:r>
              <a:br>
                <a:rPr sz="2400">
                  <a:uFill>
                    <a:solidFill/>
                  </a:uFill>
                </a:rPr>
              </a:br>
              <a:r>
                <a:rPr sz="2400">
                  <a:uFill>
                    <a:solidFill/>
                  </a:uFill>
                </a:rPr>
                <a:t>				equation is true.</a:t>
              </a:r>
            </a:p>
          </p:txBody>
        </p:sp>
      </p:grpSp>
      <p:grpSp>
        <p:nvGrpSpPr>
          <p:cNvPr id="264" name="Group 264"/>
          <p:cNvGrpSpPr/>
          <p:nvPr/>
        </p:nvGrpSpPr>
        <p:grpSpPr>
          <a:xfrm>
            <a:off x="881062" y="3130550"/>
            <a:ext cx="7899401" cy="448817"/>
            <a:chOff x="0" y="0"/>
            <a:chExt cx="7899400" cy="448816"/>
          </a:xfrm>
        </p:grpSpPr>
        <p:sp>
          <p:nvSpPr>
            <p:cNvPr id="262" name="Shape 262"/>
            <p:cNvSpPr/>
            <p:nvPr/>
          </p:nvSpPr>
          <p:spPr>
            <a:xfrm>
              <a:off x="0" y="1587"/>
              <a:ext cx="7899400"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1400"/>
                </a:spcBef>
                <a:buClr>
                  <a:srgbClr val="FFFFFF"/>
                </a:buClr>
                <a:buFont typeface="Arial"/>
                <a:tabLst>
                  <a:tab pos="2209800" algn="r"/>
                  <a:tab pos="2311400" algn="l"/>
                  <a:tab pos="2603500" algn="l"/>
                  <a:tab pos="4152900" algn="l"/>
                  <a:tab pos="4610100" algn="l"/>
                </a:tabLst>
                <a:defRPr sz="2400"/>
              </a:lvl1pPr>
            </a:lstStyle>
            <a:p>
              <a:pPr lvl="0">
                <a:defRPr sz="1800">
                  <a:uFillTx/>
                </a:defRPr>
              </a:pPr>
              <a:r>
                <a:rPr sz="2400">
                  <a:uFill>
                    <a:solidFill/>
                  </a:uFill>
                </a:rPr>
                <a:t>	4.2	= 4.2	The sentence is true.</a:t>
              </a:r>
            </a:p>
          </p:txBody>
        </p:sp>
        <p:sp>
          <p:nvSpPr>
            <p:cNvPr id="263" name="Shape 263"/>
            <p:cNvSpPr/>
            <p:nvPr/>
          </p:nvSpPr>
          <p:spPr>
            <a:xfrm>
              <a:off x="3035300" y="0"/>
              <a:ext cx="394405"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nSpc>
                  <a:spcPct val="90000"/>
                </a:lnSpc>
                <a:spcBef>
                  <a:spcPts val="1400"/>
                </a:spcBef>
                <a:buClr>
                  <a:srgbClr val="FFFFFF"/>
                </a:buClr>
                <a:buFont typeface="Arial"/>
                <a:defRPr sz="2400">
                  <a:solidFill>
                    <a:srgbClr val="E9332C"/>
                  </a:solidFill>
                  <a:uFill>
                    <a:solidFill>
                      <a:srgbClr val="E9332C"/>
                    </a:solidFill>
                  </a:uFill>
                  <a:latin typeface="Wingdings"/>
                  <a:ea typeface="Wingdings"/>
                  <a:cs typeface="Wingdings"/>
                  <a:sym typeface="Wingdings"/>
                </a:defRPr>
              </a:lvl1pPr>
            </a:lstStyle>
            <a:p>
              <a:pPr lvl="0">
                <a:defRPr sz="1800">
                  <a:solidFill>
                    <a:srgbClr val="000000"/>
                  </a:solidFill>
                  <a:uFillTx/>
                </a:defRPr>
              </a:pPr>
              <a:r>
                <a:rPr sz="2400">
                  <a:solidFill>
                    <a:srgbClr val="E9332C"/>
                  </a:solidFill>
                  <a:uFill>
                    <a:solidFill>
                      <a:srgbClr val="E9332C"/>
                    </a:solidFill>
                  </a:uFill>
                </a:rPr>
                <a:t></a:t>
              </a:r>
            </a:p>
          </p:txBody>
        </p:sp>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58">
                                            <p:bg/>
                                          </p:spTgt>
                                        </p:tgtEl>
                                        <p:attrNameLst>
                                          <p:attrName>style.visibility</p:attrName>
                                        </p:attrNameLst>
                                      </p:cBhvr>
                                      <p:to>
                                        <p:strVal val="visible"/>
                                      </p:to>
                                    </p:set>
                                    <p:animEffect filter="wipe(left)" transition="in">
                                      <p:cBhvr>
                                        <p:cTn id="7" dur="500"/>
                                        <p:tgtEl>
                                          <p:spTgt spid="258">
                                            <p:bg/>
                                          </p:spTgt>
                                        </p:tgtEl>
                                      </p:cBhvr>
                                    </p:animEffect>
                                  </p:childTnLst>
                                </p:cTn>
                              </p:par>
                              <p:par>
                                <p:cTn id="8" presetClass="entr" presetSubtype="8" presetID="22" grpId="1" fill="hold">
                                  <p:stCondLst>
                                    <p:cond delay="0"/>
                                  </p:stCondLst>
                                  <p:iterate type="el" backwards="0">
                                    <p:tmAbs val="0"/>
                                  </p:iterate>
                                  <p:childTnLst>
                                    <p:set>
                                      <p:cBhvr>
                                        <p:cTn id="9" fill="hold"/>
                                        <p:tgtEl>
                                          <p:spTgt spid="258">
                                            <p:txEl>
                                              <p:pRg st="0" end="0"/>
                                            </p:txEl>
                                          </p:spTgt>
                                        </p:tgtEl>
                                        <p:attrNameLst>
                                          <p:attrName>style.visibility</p:attrName>
                                        </p:attrNameLst>
                                      </p:cBhvr>
                                      <p:to>
                                        <p:strVal val="visible"/>
                                      </p:to>
                                    </p:set>
                                    <p:animEffect filter="wipe(left)" transition="in">
                                      <p:cBhvr>
                                        <p:cTn id="10" dur="500"/>
                                        <p:tgtEl>
                                          <p:spTgt spid="25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61"/>
                                        </p:tgtEl>
                                        <p:attrNameLst>
                                          <p:attrName>style.visibility</p:attrName>
                                        </p:attrNameLst>
                                      </p:cBhvr>
                                      <p:to>
                                        <p:strVal val="visible"/>
                                      </p:to>
                                    </p:set>
                                    <p:animEffect filter="wipe(left)" transition="in">
                                      <p:cBhvr>
                                        <p:cTn id="15" dur="500"/>
                                        <p:tgtEl>
                                          <p:spTgt spid="261"/>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264"/>
                                        </p:tgtEl>
                                        <p:attrNameLst>
                                          <p:attrName>style.visibility</p:attrName>
                                        </p:attrNameLst>
                                      </p:cBhvr>
                                      <p:to>
                                        <p:strVal val="visible"/>
                                      </p:to>
                                    </p:set>
                                    <p:animEffect filter="wipe(left)" transition="in">
                                      <p:cBhvr>
                                        <p:cTn id="20" dur="5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1" grpId="2"/>
      <p:bldP build="whole" bldLvl="1" animBg="1" rev="0" advAuto="0" spid="264" grpId="3"/>
      <p:bldP build="p" bldLvl="5" animBg="1" rev="0" advAuto="0" spid="258"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ph type="title"/>
          </p:nvPr>
        </p:nvSpPr>
        <p:spPr>
          <a:prstGeom prst="rect">
            <a:avLst/>
          </a:prstGeom>
        </p:spPr>
        <p:txBody>
          <a:bodyPr/>
          <a:lstStyle/>
          <a:p>
            <a:pPr lvl="0">
              <a:defRPr sz="1800">
                <a:uFillTx/>
              </a:defRPr>
            </a:pPr>
            <a:r>
              <a:rPr sz="1200">
                <a:uFill>
                  <a:solidFill/>
                </a:uFill>
              </a:rPr>
              <a:t>Example 2A</a:t>
            </a:r>
          </a:p>
        </p:txBody>
      </p:sp>
      <p:sp>
        <p:nvSpPr>
          <p:cNvPr id="267" name="Shape 267"/>
          <p:cNvSpPr/>
          <p:nvPr/>
        </p:nvSpPr>
        <p:spPr>
          <a:xfrm>
            <a:off x="857250" y="2028825"/>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–19</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–9</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9</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19</a:t>
            </a:r>
          </a:p>
        </p:txBody>
      </p:sp>
      <p:sp>
        <p:nvSpPr>
          <p:cNvPr id="268" name="Shape 268"/>
          <p:cNvSpPr/>
          <p:nvPr/>
        </p:nvSpPr>
        <p:spPr>
          <a:xfrm>
            <a:off x="476250" y="1285875"/>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A.</a:t>
            </a:r>
            <a:r>
              <a:rPr b="1" sz="2400">
                <a:solidFill>
                  <a:srgbClr val="0068AD"/>
                </a:solidFill>
                <a:uFill>
                  <a:solidFill>
                    <a:srgbClr val="0068AD"/>
                  </a:solidFill>
                </a:uFill>
              </a:rPr>
              <a:t> Solve 14 = </a:t>
            </a:r>
            <a:r>
              <a:rPr b="1" i="1" sz="2400">
                <a:solidFill>
                  <a:srgbClr val="0068AD"/>
                </a:solidFill>
                <a:uFill>
                  <a:solidFill>
                    <a:srgbClr val="0068AD"/>
                  </a:solidFill>
                </a:uFill>
              </a:rPr>
              <a:t>t</a:t>
            </a:r>
            <a:r>
              <a:rPr b="1" sz="2400">
                <a:solidFill>
                  <a:srgbClr val="0068AD"/>
                </a:solidFill>
                <a:uFill>
                  <a:solidFill>
                    <a:srgbClr val="0068AD"/>
                  </a:solidFill>
                </a:uFill>
              </a:rPr>
              <a:t> + 5.</a:t>
            </a:r>
          </a:p>
        </p:txBody>
      </p:sp>
      <p:sp>
        <p:nvSpPr>
          <p:cNvPr id="269" name="Shape 269"/>
          <p:cNvSpPr/>
          <p:nvPr/>
        </p:nvSpPr>
        <p:spPr>
          <a:xfrm>
            <a:off x="876300" y="387667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70"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71" name="CheckPointICON.jpg"/>
          <p:cNvPicPr/>
          <p:nvPr/>
        </p:nvPicPr>
        <p:blipFill>
          <a:blip r:embed="rId3">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70"/>
                                        </p:tgtEl>
                                        <p:attrNameLst>
                                          <p:attrName>style.visibility</p:attrName>
                                        </p:attrNameLst>
                                      </p:cBhvr>
                                      <p:to>
                                        <p:strVal val="visible"/>
                                      </p:to>
                                    </p:set>
                                    <p:animEffect filter="wipe(left)" transition="in">
                                      <p:cBhvr>
                                        <p:cTn id="7" dur="500"/>
                                        <p:tgtEl>
                                          <p:spTgt spid="270"/>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71"/>
                                        </p:tgtEl>
                                        <p:attrNameLst>
                                          <p:attrName>style.visibility</p:attrName>
                                        </p:attrNameLst>
                                      </p:cBhvr>
                                      <p:to>
                                        <p:strVal val="visible"/>
                                      </p:to>
                                    </p:set>
                                    <p:animEffect filter="fade" transition="in">
                                      <p:cBhvr>
                                        <p:cTn id="11" dur="500"/>
                                        <p:tgtEl>
                                          <p:spTgt spid="271"/>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68"/>
                                        </p:tgtEl>
                                        <p:attrNameLst>
                                          <p:attrName>style.visibility</p:attrName>
                                        </p:attrNameLst>
                                      </p:cBhvr>
                                      <p:to>
                                        <p:strVal val="visible"/>
                                      </p:to>
                                    </p:set>
                                    <p:animEffect filter="wipe(left)" transition="in">
                                      <p:cBhvr>
                                        <p:cTn id="15" dur="500"/>
                                        <p:tgtEl>
                                          <p:spTgt spid="268"/>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67"/>
                                        </p:tgtEl>
                                        <p:attrNameLst>
                                          <p:attrName>style.visibility</p:attrName>
                                        </p:attrNameLst>
                                      </p:cBhvr>
                                      <p:to>
                                        <p:strVal val="visible"/>
                                      </p:to>
                                    </p:set>
                                    <p:animEffect filter="wipe(left)" transition="in">
                                      <p:cBhvr>
                                        <p:cTn id="19" dur="500"/>
                                        <p:tgtEl>
                                          <p:spTgt spid="267"/>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69"/>
                                        </p:tgtEl>
                                        <p:attrNameLst>
                                          <p:attrName>style.visibility</p:attrName>
                                        </p:attrNameLst>
                                      </p:cBhvr>
                                      <p:to>
                                        <p:strVal val="visible"/>
                                      </p:to>
                                    </p:set>
                                    <p:anim calcmode="lin" valueType="num">
                                      <p:cBhvr>
                                        <p:cTn id="24" dur="1822" fill="hold"/>
                                        <p:tgtEl>
                                          <p:spTgt spid="269"/>
                                        </p:tgtEl>
                                        <p:attrNameLst>
                                          <p:attrName>ppt_x</p:attrName>
                                        </p:attrNameLst>
                                      </p:cBhvr>
                                      <p:tavLst>
                                        <p:tav tm="0">
                                          <p:val>
                                            <p:strVal val="#ppt_x"/>
                                          </p:val>
                                        </p:tav>
                                        <p:tav tm="100000">
                                          <p:val>
                                            <p:strVal val="#ppt_x"/>
                                          </p:val>
                                        </p:tav>
                                      </p:tavLst>
                                    </p:anim>
                                    <p:anim calcmode="lin" valueType="num">
                                      <p:cBhvr>
                                        <p:cTn id="25" dur="1822" fill="hold"/>
                                        <p:tgtEl>
                                          <p:spTgt spid="2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 grpId="3"/>
      <p:bldP build="whole" bldLvl="1" animBg="1" rev="0" advAuto="0" spid="267" grpId="4"/>
      <p:bldP build="whole" bldLvl="1" animBg="1" rev="0" advAuto="0" spid="269" grpId="5"/>
      <p:bldP build="whole" bldLvl="1" animBg="1" rev="0" advAuto="0" spid="270" grpId="1"/>
      <p:bldP build="whole" bldLvl="1" animBg="1" rev="0" advAuto="0" spid="271" grpId="2"/>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ph type="title"/>
          </p:nvPr>
        </p:nvSpPr>
        <p:spPr>
          <a:prstGeom prst="rect">
            <a:avLst/>
          </a:prstGeom>
        </p:spPr>
        <p:txBody>
          <a:bodyPr/>
          <a:lstStyle/>
          <a:p>
            <a:pPr lvl="0">
              <a:defRPr sz="1800">
                <a:uFillTx/>
              </a:defRPr>
            </a:pPr>
            <a:r>
              <a:rPr sz="1200">
                <a:uFill>
                  <a:solidFill/>
                </a:uFill>
              </a:rPr>
              <a:t>Example 2B</a:t>
            </a:r>
          </a:p>
        </p:txBody>
      </p:sp>
      <p:sp>
        <p:nvSpPr>
          <p:cNvPr id="274" name="Shape 274"/>
          <p:cNvSpPr/>
          <p:nvPr/>
        </p:nvSpPr>
        <p:spPr>
          <a:xfrm>
            <a:off x="857250" y="2028825"/>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–6.3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–3.3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3.3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6.3</a:t>
            </a:r>
          </a:p>
        </p:txBody>
      </p:sp>
      <p:sp>
        <p:nvSpPr>
          <p:cNvPr id="275" name="Shape 275"/>
          <p:cNvSpPr/>
          <p:nvPr/>
        </p:nvSpPr>
        <p:spPr>
          <a:xfrm>
            <a:off x="476250" y="1285875"/>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B.</a:t>
            </a:r>
            <a:r>
              <a:rPr b="1" sz="2400">
                <a:solidFill>
                  <a:srgbClr val="0068AD"/>
                </a:solidFill>
                <a:uFill>
                  <a:solidFill>
                    <a:srgbClr val="0068AD"/>
                  </a:solidFill>
                </a:uFill>
              </a:rPr>
              <a:t> Solve </a:t>
            </a:r>
            <a:r>
              <a:rPr b="1" i="1" sz="2400">
                <a:solidFill>
                  <a:srgbClr val="0068AD"/>
                </a:solidFill>
                <a:uFill>
                  <a:solidFill>
                    <a:srgbClr val="0068AD"/>
                  </a:solidFill>
                </a:uFill>
              </a:rPr>
              <a:t>r</a:t>
            </a:r>
            <a:r>
              <a:rPr b="1" sz="2400">
                <a:solidFill>
                  <a:srgbClr val="0068AD"/>
                </a:solidFill>
                <a:uFill>
                  <a:solidFill>
                    <a:srgbClr val="0068AD"/>
                  </a:solidFill>
                </a:uFill>
              </a:rPr>
              <a:t> + 4.8 = 1.5.</a:t>
            </a:r>
          </a:p>
        </p:txBody>
      </p:sp>
      <p:sp>
        <p:nvSpPr>
          <p:cNvPr id="276" name="Shape 276"/>
          <p:cNvSpPr/>
          <p:nvPr/>
        </p:nvSpPr>
        <p:spPr>
          <a:xfrm>
            <a:off x="857250" y="29337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77"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78" name="CheckPointICON.jpg"/>
          <p:cNvPicPr/>
          <p:nvPr/>
        </p:nvPicPr>
        <p:blipFill>
          <a:blip r:embed="rId3">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75"/>
                                        </p:tgtEl>
                                        <p:attrNameLst>
                                          <p:attrName>style.visibility</p:attrName>
                                        </p:attrNameLst>
                                      </p:cBhvr>
                                      <p:to>
                                        <p:strVal val="visible"/>
                                      </p:to>
                                    </p:set>
                                    <p:animEffect filter="wipe(left)" transition="in">
                                      <p:cBhvr>
                                        <p:cTn id="7" dur="500"/>
                                        <p:tgtEl>
                                          <p:spTgt spid="275"/>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274"/>
                                        </p:tgtEl>
                                        <p:attrNameLst>
                                          <p:attrName>style.visibility</p:attrName>
                                        </p:attrNameLst>
                                      </p:cBhvr>
                                      <p:to>
                                        <p:strVal val="visible"/>
                                      </p:to>
                                    </p:set>
                                    <p:animEffect filter="wipe(left)" transition="in">
                                      <p:cBhvr>
                                        <p:cTn id="11" dur="500"/>
                                        <p:tgtEl>
                                          <p:spTgt spid="274"/>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 presetID="2" grpId="3" fill="hold">
                                  <p:stCondLst>
                                    <p:cond delay="0"/>
                                  </p:stCondLst>
                                  <p:iterate type="el" backwards="0">
                                    <p:tmAbs val="0"/>
                                  </p:iterate>
                                  <p:childTnLst>
                                    <p:set>
                                      <p:cBhvr>
                                        <p:cTn id="15" fill="hold"/>
                                        <p:tgtEl>
                                          <p:spTgt spid="276"/>
                                        </p:tgtEl>
                                        <p:attrNameLst>
                                          <p:attrName>style.visibility</p:attrName>
                                        </p:attrNameLst>
                                      </p:cBhvr>
                                      <p:to>
                                        <p:strVal val="visible"/>
                                      </p:to>
                                    </p:set>
                                    <p:anim calcmode="lin" valueType="num">
                                      <p:cBhvr>
                                        <p:cTn id="16" dur="1822" fill="hold"/>
                                        <p:tgtEl>
                                          <p:spTgt spid="276"/>
                                        </p:tgtEl>
                                        <p:attrNameLst>
                                          <p:attrName>ppt_x</p:attrName>
                                        </p:attrNameLst>
                                      </p:cBhvr>
                                      <p:tavLst>
                                        <p:tav tm="0">
                                          <p:val>
                                            <p:strVal val="#ppt_x"/>
                                          </p:val>
                                        </p:tav>
                                        <p:tav tm="100000">
                                          <p:val>
                                            <p:strVal val="#ppt_x"/>
                                          </p:val>
                                        </p:tav>
                                      </p:tavLst>
                                    </p:anim>
                                    <p:anim calcmode="lin" valueType="num">
                                      <p:cBhvr>
                                        <p:cTn id="17" dur="1822" fill="hold"/>
                                        <p:tgtEl>
                                          <p:spTgt spid="2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4" grpId="2"/>
      <p:bldP build="whole" bldLvl="1" animBg="1" rev="0" advAuto="0" spid="276" grpId="3"/>
      <p:bldP build="whole" bldLvl="1" animBg="1" rev="0" advAuto="0" spid="275"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title"/>
          </p:nvPr>
        </p:nvSpPr>
        <p:spPr>
          <a:prstGeom prst="rect">
            <a:avLst/>
          </a:prstGeom>
        </p:spPr>
        <p:txBody>
          <a:bodyPr/>
          <a:lstStyle/>
          <a:p>
            <a:pPr lvl="0">
              <a:defRPr sz="1800">
                <a:uFillTx/>
              </a:defRPr>
            </a:pPr>
            <a:r>
              <a:rPr sz="1200">
                <a:uFill>
                  <a:solidFill/>
                </a:uFill>
              </a:rPr>
              <a:t>Example 3</a:t>
            </a:r>
          </a:p>
        </p:txBody>
      </p:sp>
      <p:sp>
        <p:nvSpPr>
          <p:cNvPr id="281" name="Shape 281"/>
          <p:cNvSpPr/>
          <p:nvPr/>
        </p:nvSpPr>
        <p:spPr>
          <a:xfrm>
            <a:off x="4457700" y="771525"/>
            <a:ext cx="43815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Solve by Subtracting</a:t>
            </a:r>
          </a:p>
        </p:txBody>
      </p:sp>
      <p:sp>
        <p:nvSpPr>
          <p:cNvPr id="282" name="Shape 282"/>
          <p:cNvSpPr/>
          <p:nvPr>
            <p:ph type="body" idx="4294967295"/>
          </p:nvPr>
        </p:nvSpPr>
        <p:spPr>
          <a:xfrm>
            <a:off x="533400" y="1500187"/>
            <a:ext cx="8229600" cy="36322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buClr>
                <a:srgbClr val="0068AD"/>
              </a:buClr>
              <a:buSzTx/>
              <a:buFont typeface="Arial"/>
              <a:buNone/>
              <a:defRPr sz="1800">
                <a:uFillTx/>
              </a:defRPr>
            </a:pPr>
            <a:r>
              <a:rPr b="1" sz="2400">
                <a:solidFill>
                  <a:srgbClr val="0068AD"/>
                </a:solidFill>
                <a:uFill>
                  <a:solidFill>
                    <a:srgbClr val="0068AD"/>
                  </a:solidFill>
                </a:uFill>
              </a:rPr>
              <a:t>	</a:t>
            </a:r>
            <a:r>
              <a:rPr b="1" sz="2400">
                <a:solidFill>
                  <a:srgbClr val="E9332C"/>
                </a:solidFill>
                <a:uFill>
                  <a:solidFill>
                    <a:srgbClr val="E9332C"/>
                  </a:solidFill>
                </a:uFill>
              </a:rPr>
              <a:t>MOUNTAINS</a:t>
            </a:r>
            <a:r>
              <a:rPr b="1" sz="2400">
                <a:solidFill>
                  <a:srgbClr val="0068AD"/>
                </a:solidFill>
                <a:uFill>
                  <a:solidFill>
                    <a:srgbClr val="0068AD"/>
                  </a:solidFill>
                </a:uFill>
              </a:rPr>
              <a:t>  Driskill Mountain, with a height of </a:t>
            </a:r>
            <a:br>
              <a:rPr b="1" sz="2400">
                <a:solidFill>
                  <a:srgbClr val="0068AD"/>
                </a:solidFill>
                <a:uFill>
                  <a:solidFill>
                    <a:srgbClr val="0068AD"/>
                  </a:solidFill>
                </a:uFill>
              </a:rPr>
            </a:br>
            <a:r>
              <a:rPr b="1" sz="2400">
                <a:solidFill>
                  <a:srgbClr val="0068AD"/>
                </a:solidFill>
                <a:uFill>
                  <a:solidFill>
                    <a:srgbClr val="0068AD"/>
                  </a:solidFill>
                </a:uFill>
              </a:rPr>
              <a:t>535 feet, is the highest point in Louisiana. It is </a:t>
            </a:r>
            <a:br>
              <a:rPr b="1" sz="2400">
                <a:solidFill>
                  <a:srgbClr val="0068AD"/>
                </a:solidFill>
                <a:uFill>
                  <a:solidFill>
                    <a:srgbClr val="0068AD"/>
                  </a:solidFill>
                </a:uFill>
              </a:rPr>
            </a:br>
            <a:r>
              <a:rPr b="1" sz="2400">
                <a:solidFill>
                  <a:srgbClr val="0068AD"/>
                </a:solidFill>
                <a:uFill>
                  <a:solidFill>
                    <a:srgbClr val="0068AD"/>
                  </a:solidFill>
                </a:uFill>
              </a:rPr>
              <a:t>8214 feet lower than Guadalupe Peak, which is the highest point in Texas. Write and solve a subtraction equation to find the height of Guadalupe Peak. </a:t>
            </a:r>
          </a:p>
        </p:txBody>
      </p:sp>
      <p:sp>
        <p:nvSpPr>
          <p:cNvPr id="283" name="Shape 283"/>
          <p:cNvSpPr/>
          <p:nvPr/>
        </p:nvSpPr>
        <p:spPr>
          <a:xfrm>
            <a:off x="881062" y="3519487"/>
            <a:ext cx="7899401" cy="1739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800"/>
              </a:spcBef>
              <a:buClr>
                <a:srgbClr val="FFFFFF"/>
              </a:buClr>
              <a:buFont typeface="Arial"/>
              <a:tabLst>
                <a:tab pos="1600200" algn="r"/>
                <a:tab pos="1701800" algn="l"/>
                <a:tab pos="1981200" algn="l"/>
                <a:tab pos="4495800" algn="l"/>
                <a:tab pos="4610100" algn="l"/>
              </a:tabLst>
              <a:defRPr>
                <a:uFillTx/>
              </a:defRPr>
            </a:pPr>
            <a:r>
              <a:rPr sz="2400">
                <a:uFill>
                  <a:solidFill/>
                </a:uFill>
              </a:rPr>
              <a:t>Let </a:t>
            </a:r>
            <a:r>
              <a:rPr i="1" sz="2400">
                <a:uFill>
                  <a:solidFill/>
                </a:uFill>
              </a:rPr>
              <a:t>h </a:t>
            </a:r>
            <a:r>
              <a:rPr sz="2400">
                <a:uFill>
                  <a:solidFill/>
                </a:uFill>
              </a:rPr>
              <a:t>= the height of Guadalupe Peak. </a:t>
            </a:r>
            <a:endParaRPr sz="2400">
              <a:uFill>
                <a:solidFill/>
              </a:uFill>
            </a:endParaRPr>
          </a:p>
          <a:p>
            <a:pPr lvl="0">
              <a:lnSpc>
                <a:spcPct val="90000"/>
              </a:lnSpc>
              <a:spcBef>
                <a:spcPts val="800"/>
              </a:spcBef>
              <a:buClr>
                <a:srgbClr val="FFFFFF"/>
              </a:buClr>
              <a:buFont typeface="Arial"/>
              <a:tabLst>
                <a:tab pos="1600200" algn="r"/>
                <a:tab pos="1701800" algn="l"/>
                <a:tab pos="1981200" algn="l"/>
                <a:tab pos="4495800" algn="l"/>
                <a:tab pos="4610100" algn="l"/>
              </a:tabLst>
              <a:defRPr>
                <a:uFillTx/>
              </a:defRPr>
            </a:pPr>
            <a:r>
              <a:rPr sz="2400">
                <a:uFill>
                  <a:solidFill/>
                </a:uFill>
              </a:rPr>
              <a:t>	535	= </a:t>
            </a:r>
            <a:r>
              <a:rPr i="1" sz="2400">
                <a:uFill>
                  <a:solidFill/>
                </a:uFill>
              </a:rPr>
              <a:t>h </a:t>
            </a:r>
            <a:r>
              <a:rPr sz="2400">
                <a:uFill>
                  <a:solidFill/>
                </a:uFill>
              </a:rPr>
              <a:t>– 8214	Write the equation.</a:t>
            </a:r>
            <a:endParaRPr sz="2400">
              <a:uFill>
                <a:solidFill/>
              </a:uFill>
            </a:endParaRPr>
          </a:p>
          <a:p>
            <a:pPr lvl="0">
              <a:lnSpc>
                <a:spcPct val="90000"/>
              </a:lnSpc>
              <a:spcBef>
                <a:spcPts val="800"/>
              </a:spcBef>
              <a:buClr>
                <a:srgbClr val="FFFFFF"/>
              </a:buClr>
              <a:buFont typeface="Arial"/>
              <a:tabLst>
                <a:tab pos="1600200" algn="r"/>
                <a:tab pos="1701800" algn="l"/>
                <a:tab pos="1981200" algn="l"/>
                <a:tab pos="4495800" algn="l"/>
                <a:tab pos="4610100" algn="l"/>
              </a:tabLst>
              <a:defRPr>
                <a:uFillTx/>
              </a:defRPr>
            </a:pPr>
            <a:r>
              <a:rPr sz="2400">
                <a:uFill>
                  <a:solidFill/>
                </a:uFill>
              </a:rPr>
              <a:t>	535 + 8214 	= </a:t>
            </a:r>
            <a:r>
              <a:rPr i="1" sz="2400">
                <a:uFill>
                  <a:solidFill/>
                </a:uFill>
              </a:rPr>
              <a:t>h – </a:t>
            </a:r>
            <a:r>
              <a:rPr sz="2400">
                <a:uFill>
                  <a:solidFill/>
                </a:uFill>
              </a:rPr>
              <a:t>8214 + 8214	Add 8214 to each side.</a:t>
            </a:r>
            <a:endParaRPr sz="2400">
              <a:uFill>
                <a:solidFill/>
              </a:uFill>
            </a:endParaRPr>
          </a:p>
          <a:p>
            <a:pPr lvl="0">
              <a:lnSpc>
                <a:spcPct val="90000"/>
              </a:lnSpc>
              <a:spcBef>
                <a:spcPts val="800"/>
              </a:spcBef>
              <a:buClr>
                <a:srgbClr val="FFFFFF"/>
              </a:buClr>
              <a:buFont typeface="Arial"/>
              <a:tabLst>
                <a:tab pos="1600200" algn="r"/>
                <a:tab pos="1701800" algn="l"/>
                <a:tab pos="1981200" algn="l"/>
                <a:tab pos="4495800" algn="l"/>
                <a:tab pos="4610100" algn="l"/>
              </a:tabLst>
              <a:defRPr>
                <a:uFillTx/>
              </a:defRPr>
            </a:pPr>
            <a:r>
              <a:rPr sz="2400">
                <a:uFill>
                  <a:solidFill/>
                </a:uFill>
              </a:rPr>
              <a:t>	8749	=	</a:t>
            </a:r>
            <a:r>
              <a:rPr i="1" sz="2400">
                <a:uFill>
                  <a:solidFill/>
                </a:uFill>
              </a:rPr>
              <a:t>h</a:t>
            </a:r>
            <a:r>
              <a:rPr sz="2400">
                <a:uFill>
                  <a:solidFill/>
                </a:uFill>
              </a:rPr>
              <a:t>	Simplify.</a:t>
            </a:r>
          </a:p>
        </p:txBody>
      </p:sp>
      <p:sp>
        <p:nvSpPr>
          <p:cNvPr id="284" name="Shape 284"/>
          <p:cNvSpPr/>
          <p:nvPr/>
        </p:nvSpPr>
        <p:spPr>
          <a:xfrm>
            <a:off x="533400" y="5675312"/>
            <a:ext cx="79375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5139" indent="-1370012">
              <a:spcBef>
                <a:spcPts val="16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Guadalupe Peak is 8749 feet high.</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82">
                                            <p:bg/>
                                          </p:spTgt>
                                        </p:tgtEl>
                                        <p:attrNameLst>
                                          <p:attrName>style.visibility</p:attrName>
                                        </p:attrNameLst>
                                      </p:cBhvr>
                                      <p:to>
                                        <p:strVal val="visible"/>
                                      </p:to>
                                    </p:set>
                                    <p:animEffect filter="wipe(left)" transition="in">
                                      <p:cBhvr>
                                        <p:cTn id="7" dur="500"/>
                                        <p:tgtEl>
                                          <p:spTgt spid="282">
                                            <p:bg/>
                                          </p:spTgt>
                                        </p:tgtEl>
                                      </p:cBhvr>
                                    </p:animEffect>
                                  </p:childTnLst>
                                </p:cTn>
                              </p:par>
                              <p:par>
                                <p:cTn id="8" presetClass="entr" presetSubtype="8" presetID="22" grpId="1" fill="hold">
                                  <p:stCondLst>
                                    <p:cond delay="0"/>
                                  </p:stCondLst>
                                  <p:iterate type="el" backwards="0">
                                    <p:tmAbs val="0"/>
                                  </p:iterate>
                                  <p:childTnLst>
                                    <p:set>
                                      <p:cBhvr>
                                        <p:cTn id="9" fill="hold"/>
                                        <p:tgtEl>
                                          <p:spTgt spid="282">
                                            <p:txEl>
                                              <p:pRg st="0" end="0"/>
                                            </p:txEl>
                                          </p:spTgt>
                                        </p:tgtEl>
                                        <p:attrNameLst>
                                          <p:attrName>style.visibility</p:attrName>
                                        </p:attrNameLst>
                                      </p:cBhvr>
                                      <p:to>
                                        <p:strVal val="visible"/>
                                      </p:to>
                                    </p:set>
                                    <p:animEffect filter="wipe(left)" transition="in">
                                      <p:cBhvr>
                                        <p:cTn id="10" dur="500"/>
                                        <p:tgtEl>
                                          <p:spTgt spid="28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83">
                                            <p:bg/>
                                          </p:spTgt>
                                        </p:tgtEl>
                                        <p:attrNameLst>
                                          <p:attrName>style.visibility</p:attrName>
                                        </p:attrNameLst>
                                      </p:cBhvr>
                                      <p:to>
                                        <p:strVal val="visible"/>
                                      </p:to>
                                    </p:set>
                                    <p:animEffect filter="wipe(left)" transition="in">
                                      <p:cBhvr>
                                        <p:cTn id="15" dur="500"/>
                                        <p:tgtEl>
                                          <p:spTgt spid="283">
                                            <p:bg/>
                                          </p:spTgt>
                                        </p:tgtEl>
                                      </p:cBhvr>
                                    </p:animEffect>
                                  </p:childTnLst>
                                </p:cTn>
                              </p:par>
                              <p:par>
                                <p:cTn id="16" presetClass="entr" presetSubtype="8" presetID="22" grpId="2" fill="hold">
                                  <p:stCondLst>
                                    <p:cond delay="0"/>
                                  </p:stCondLst>
                                  <p:iterate type="el" backwards="0">
                                    <p:tmAbs val="0"/>
                                  </p:iterate>
                                  <p:childTnLst>
                                    <p:set>
                                      <p:cBhvr>
                                        <p:cTn id="17" fill="hold"/>
                                        <p:tgtEl>
                                          <p:spTgt spid="283">
                                            <p:txEl>
                                              <p:pRg st="0" end="0"/>
                                            </p:txEl>
                                          </p:spTgt>
                                        </p:tgtEl>
                                        <p:attrNameLst>
                                          <p:attrName>style.visibility</p:attrName>
                                        </p:attrNameLst>
                                      </p:cBhvr>
                                      <p:to>
                                        <p:strVal val="visible"/>
                                      </p:to>
                                    </p:set>
                                    <p:animEffect filter="wipe(left)" transition="in">
                                      <p:cBhvr>
                                        <p:cTn id="18" dur="500"/>
                                        <p:tgtEl>
                                          <p:spTgt spid="28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2" fill="hold">
                                  <p:stCondLst>
                                    <p:cond delay="0"/>
                                  </p:stCondLst>
                                  <p:iterate type="el" backwards="0">
                                    <p:tmAbs val="0"/>
                                  </p:iterate>
                                  <p:childTnLst>
                                    <p:set>
                                      <p:cBhvr>
                                        <p:cTn id="22" fill="hold"/>
                                        <p:tgtEl>
                                          <p:spTgt spid="283">
                                            <p:txEl>
                                              <p:pRg st="1" end="1"/>
                                            </p:txEl>
                                          </p:spTgt>
                                        </p:tgtEl>
                                        <p:attrNameLst>
                                          <p:attrName>style.visibility</p:attrName>
                                        </p:attrNameLst>
                                      </p:cBhvr>
                                      <p:to>
                                        <p:strVal val="visible"/>
                                      </p:to>
                                    </p:set>
                                    <p:animEffect filter="wipe(left)" transition="in">
                                      <p:cBhvr>
                                        <p:cTn id="23" dur="500"/>
                                        <p:tgtEl>
                                          <p:spTgt spid="28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2" fill="hold">
                                  <p:stCondLst>
                                    <p:cond delay="0"/>
                                  </p:stCondLst>
                                  <p:iterate type="el" backwards="0">
                                    <p:tmAbs val="0"/>
                                  </p:iterate>
                                  <p:childTnLst>
                                    <p:set>
                                      <p:cBhvr>
                                        <p:cTn id="27" fill="hold"/>
                                        <p:tgtEl>
                                          <p:spTgt spid="283">
                                            <p:txEl>
                                              <p:pRg st="2" end="2"/>
                                            </p:txEl>
                                          </p:spTgt>
                                        </p:tgtEl>
                                        <p:attrNameLst>
                                          <p:attrName>style.visibility</p:attrName>
                                        </p:attrNameLst>
                                      </p:cBhvr>
                                      <p:to>
                                        <p:strVal val="visible"/>
                                      </p:to>
                                    </p:set>
                                    <p:animEffect filter="wipe(left)" transition="in">
                                      <p:cBhvr>
                                        <p:cTn id="28" dur="500"/>
                                        <p:tgtEl>
                                          <p:spTgt spid="28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2" fill="hold">
                                  <p:stCondLst>
                                    <p:cond delay="0"/>
                                  </p:stCondLst>
                                  <p:iterate type="el" backwards="0">
                                    <p:tmAbs val="0"/>
                                  </p:iterate>
                                  <p:childTnLst>
                                    <p:set>
                                      <p:cBhvr>
                                        <p:cTn id="32" fill="hold"/>
                                        <p:tgtEl>
                                          <p:spTgt spid="283">
                                            <p:txEl>
                                              <p:pRg st="3" end="3"/>
                                            </p:txEl>
                                          </p:spTgt>
                                        </p:tgtEl>
                                        <p:attrNameLst>
                                          <p:attrName>style.visibility</p:attrName>
                                        </p:attrNameLst>
                                      </p:cBhvr>
                                      <p:to>
                                        <p:strVal val="visible"/>
                                      </p:to>
                                    </p:set>
                                    <p:animEffect filter="wipe(left)" transition="in">
                                      <p:cBhvr>
                                        <p:cTn id="33" dur="500"/>
                                        <p:tgtEl>
                                          <p:spTgt spid="28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8" presetID="22" grpId="3" fill="hold">
                                  <p:stCondLst>
                                    <p:cond delay="0"/>
                                  </p:stCondLst>
                                  <p:iterate type="el" backwards="0">
                                    <p:tmAbs val="0"/>
                                  </p:iterate>
                                  <p:childTnLst>
                                    <p:set>
                                      <p:cBhvr>
                                        <p:cTn id="37" fill="hold"/>
                                        <p:tgtEl>
                                          <p:spTgt spid="284"/>
                                        </p:tgtEl>
                                        <p:attrNameLst>
                                          <p:attrName>style.visibility</p:attrName>
                                        </p:attrNameLst>
                                      </p:cBhvr>
                                      <p:to>
                                        <p:strVal val="visible"/>
                                      </p:to>
                                    </p:set>
                                    <p:animEffect filter="wipe(left)" transition="in">
                                      <p:cBhvr>
                                        <p:cTn id="38" dur="5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82" grpId="1"/>
      <p:bldP build="whole" bldLvl="1" animBg="1" rev="0" advAuto="0" spid="284" grpId="3"/>
      <p:bldP build="p" bldLvl="5" animBg="1" rev="0" advAuto="0" spid="283" grpId="2"/>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Shape 286"/>
          <p:cNvSpPr/>
          <p:nvPr>
            <p:ph type="title"/>
          </p:nvPr>
        </p:nvSpPr>
        <p:spPr>
          <a:prstGeom prst="rect">
            <a:avLst/>
          </a:prstGeom>
        </p:spPr>
        <p:txBody>
          <a:bodyPr/>
          <a:lstStyle/>
          <a:p>
            <a:pPr lvl="0">
              <a:defRPr sz="1800">
                <a:uFillTx/>
              </a:defRPr>
            </a:pPr>
            <a:r>
              <a:rPr sz="1200">
                <a:uFill>
                  <a:solidFill/>
                </a:uFill>
              </a:rPr>
              <a:t>Example 3</a:t>
            </a:r>
          </a:p>
        </p:txBody>
      </p:sp>
      <p:sp>
        <p:nvSpPr>
          <p:cNvPr id="287" name="Shape 287"/>
          <p:cNvSpPr/>
          <p:nvPr/>
        </p:nvSpPr>
        <p:spPr>
          <a:xfrm>
            <a:off x="476250" y="1285875"/>
            <a:ext cx="8032750" cy="20637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BUILDINGS</a:t>
            </a:r>
            <a:r>
              <a:rPr b="1" sz="2400">
                <a:solidFill>
                  <a:srgbClr val="0068AD"/>
                </a:solidFill>
                <a:uFill>
                  <a:solidFill>
                    <a:srgbClr val="0068AD"/>
                  </a:solidFill>
                </a:uFill>
              </a:rPr>
              <a:t>  Write and solve an equation to find the expected height of the Freedom Tower, which is being built at the World Trade Center site in New York City. The Sears Tower in Chicago is 1450 feet tall, which is 326 feet lower than the expected height of the Freedom Tower.</a:t>
            </a:r>
          </a:p>
        </p:txBody>
      </p:sp>
      <p:sp>
        <p:nvSpPr>
          <p:cNvPr id="288" name="Shape 288"/>
          <p:cNvSpPr/>
          <p:nvPr/>
        </p:nvSpPr>
        <p:spPr>
          <a:xfrm>
            <a:off x="876300" y="45466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89" name="Check Progress.png"/>
          <p:cNvPicPr/>
          <p:nvPr/>
        </p:nvPicPr>
        <p:blipFill>
          <a:blip r:embed="rId2">
            <a:extLst/>
          </a:blip>
          <a:stretch>
            <a:fillRect/>
          </a:stretch>
        </p:blipFill>
        <p:spPr>
          <a:xfrm>
            <a:off x="4419600" y="712787"/>
            <a:ext cx="2846388" cy="511176"/>
          </a:xfrm>
          <a:prstGeom prst="rect">
            <a:avLst/>
          </a:prstGeom>
          <a:ln w="12700">
            <a:miter lim="400000"/>
          </a:ln>
        </p:spPr>
      </p:pic>
      <p:pic>
        <p:nvPicPr>
          <p:cNvPr id="290"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291" name="Shape 291"/>
          <p:cNvSpPr/>
          <p:nvPr/>
        </p:nvSpPr>
        <p:spPr>
          <a:xfrm>
            <a:off x="857249" y="3479800"/>
            <a:ext cx="5410201" cy="173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751840" indent="-711200">
              <a:lnSpc>
                <a:spcPct val="90000"/>
              </a:lnSpc>
              <a:spcBef>
                <a:spcPts val="800"/>
              </a:spcBef>
              <a:buClr>
                <a:srgbClr val="0068AD"/>
              </a:buClr>
              <a:buSzPct val="100000"/>
              <a:buFont typeface="Arial"/>
              <a:buAutoNum type="alphaUcPeriod" startAt="1"/>
              <a:defRPr>
                <a:uFillTx/>
              </a:defRPr>
            </a:pPr>
            <a:r>
              <a:rPr b="1" sz="2400">
                <a:uFill>
                  <a:solidFill/>
                </a:uFill>
              </a:rPr>
              <a:t> 1450 = </a:t>
            </a:r>
            <a:r>
              <a:rPr b="1" i="1" sz="2400">
                <a:uFill>
                  <a:solidFill/>
                </a:uFill>
              </a:rPr>
              <a:t>h </a:t>
            </a:r>
            <a:r>
              <a:rPr b="1" sz="2400">
                <a:uFill>
                  <a:solidFill/>
                </a:uFill>
              </a:rPr>
              <a:t>+ 326; 1124 feet </a:t>
            </a:r>
            <a:endParaRPr b="1" sz="2400">
              <a:uFill>
                <a:solidFill/>
              </a:uFill>
            </a:endParaRPr>
          </a:p>
          <a:p>
            <a:pPr lvl="0" marL="751840" indent="-711200">
              <a:lnSpc>
                <a:spcPct val="90000"/>
              </a:lnSpc>
              <a:spcBef>
                <a:spcPts val="800"/>
              </a:spcBef>
              <a:buClr>
                <a:srgbClr val="0068AD"/>
              </a:buClr>
              <a:buSzPct val="100000"/>
              <a:buFont typeface="Arial"/>
              <a:buAutoNum type="alphaUcPeriod" startAt="1"/>
              <a:defRPr>
                <a:uFillTx/>
              </a:defRPr>
            </a:pPr>
            <a:r>
              <a:rPr b="1" sz="2400">
                <a:uFill>
                  <a:solidFill/>
                </a:uFill>
              </a:rPr>
              <a:t> </a:t>
            </a:r>
            <a:r>
              <a:rPr b="1" i="1" sz="2400">
                <a:uFill>
                  <a:solidFill/>
                </a:uFill>
              </a:rPr>
              <a:t>h</a:t>
            </a:r>
            <a:r>
              <a:rPr b="1" sz="2400">
                <a:uFill>
                  <a:solidFill/>
                </a:uFill>
              </a:rPr>
              <a:t> = 1450 – 326; 1124 feet</a:t>
            </a:r>
            <a:endParaRPr b="1" sz="2400">
              <a:uFill>
                <a:solidFill/>
              </a:uFill>
            </a:endParaRPr>
          </a:p>
          <a:p>
            <a:pPr lvl="0" marL="751840" indent="-711200">
              <a:lnSpc>
                <a:spcPct val="90000"/>
              </a:lnSpc>
              <a:spcBef>
                <a:spcPts val="800"/>
              </a:spcBef>
              <a:buClr>
                <a:srgbClr val="0068AD"/>
              </a:buClr>
              <a:buSzPct val="100000"/>
              <a:buFont typeface="Arial"/>
              <a:buAutoNum type="alphaUcPeriod" startAt="1"/>
              <a:defRPr>
                <a:uFillTx/>
              </a:defRPr>
            </a:pPr>
            <a:r>
              <a:rPr b="1" sz="2400">
                <a:uFill>
                  <a:solidFill/>
                </a:uFill>
              </a:rPr>
              <a:t> 1450 = </a:t>
            </a:r>
            <a:r>
              <a:rPr b="1" i="1" sz="2400">
                <a:uFill>
                  <a:solidFill/>
                </a:uFill>
              </a:rPr>
              <a:t>h</a:t>
            </a:r>
            <a:r>
              <a:rPr b="1" sz="2400">
                <a:uFill>
                  <a:solidFill/>
                </a:uFill>
              </a:rPr>
              <a:t> – 326; 1776 feet</a:t>
            </a:r>
            <a:endParaRPr b="1" sz="2400">
              <a:uFill>
                <a:solidFill/>
              </a:uFill>
            </a:endParaRPr>
          </a:p>
          <a:p>
            <a:pPr lvl="0" marL="751840" indent="-711200">
              <a:lnSpc>
                <a:spcPct val="90000"/>
              </a:lnSpc>
              <a:spcBef>
                <a:spcPts val="800"/>
              </a:spcBef>
              <a:buClr>
                <a:srgbClr val="0068AD"/>
              </a:buClr>
              <a:buSzPct val="100000"/>
              <a:buFont typeface="Arial"/>
              <a:buAutoNum type="alphaUcPeriod" startAt="1"/>
              <a:defRPr>
                <a:uFillTx/>
              </a:defRPr>
            </a:pPr>
            <a:r>
              <a:rPr b="1" sz="2400">
                <a:uFill>
                  <a:solidFill/>
                </a:uFill>
              </a:rPr>
              <a:t> 1450 – </a:t>
            </a:r>
            <a:r>
              <a:rPr b="1" i="1" sz="2400">
                <a:uFill>
                  <a:solidFill/>
                </a:uFill>
              </a:rPr>
              <a:t>h</a:t>
            </a:r>
            <a:r>
              <a:rPr b="1" sz="2400">
                <a:uFill>
                  <a:solidFill/>
                </a:uFill>
              </a:rPr>
              <a:t> = 326; 1776 feet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89"/>
                                        </p:tgtEl>
                                        <p:attrNameLst>
                                          <p:attrName>style.visibility</p:attrName>
                                        </p:attrNameLst>
                                      </p:cBhvr>
                                      <p:to>
                                        <p:strVal val="visible"/>
                                      </p:to>
                                    </p:set>
                                    <p:animEffect filter="wipe(left)" transition="in">
                                      <p:cBhvr>
                                        <p:cTn id="7" dur="500"/>
                                        <p:tgtEl>
                                          <p:spTgt spid="289"/>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90"/>
                                        </p:tgtEl>
                                        <p:attrNameLst>
                                          <p:attrName>style.visibility</p:attrName>
                                        </p:attrNameLst>
                                      </p:cBhvr>
                                      <p:to>
                                        <p:strVal val="visible"/>
                                      </p:to>
                                    </p:set>
                                    <p:animEffect filter="fade" transition="in">
                                      <p:cBhvr>
                                        <p:cTn id="11" dur="500"/>
                                        <p:tgtEl>
                                          <p:spTgt spid="290"/>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87"/>
                                        </p:tgtEl>
                                        <p:attrNameLst>
                                          <p:attrName>style.visibility</p:attrName>
                                        </p:attrNameLst>
                                      </p:cBhvr>
                                      <p:to>
                                        <p:strVal val="visible"/>
                                      </p:to>
                                    </p:set>
                                    <p:animEffect filter="wipe(left)" transition="in">
                                      <p:cBhvr>
                                        <p:cTn id="15" dur="500"/>
                                        <p:tgtEl>
                                          <p:spTgt spid="287"/>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91"/>
                                        </p:tgtEl>
                                        <p:attrNameLst>
                                          <p:attrName>style.visibility</p:attrName>
                                        </p:attrNameLst>
                                      </p:cBhvr>
                                      <p:to>
                                        <p:strVal val="visible"/>
                                      </p:to>
                                    </p:set>
                                    <p:animEffect filter="wipe(left)" transition="in">
                                      <p:cBhvr>
                                        <p:cTn id="19" dur="500"/>
                                        <p:tgtEl>
                                          <p:spTgt spid="291"/>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88"/>
                                        </p:tgtEl>
                                        <p:attrNameLst>
                                          <p:attrName>style.visibility</p:attrName>
                                        </p:attrNameLst>
                                      </p:cBhvr>
                                      <p:to>
                                        <p:strVal val="visible"/>
                                      </p:to>
                                    </p:set>
                                    <p:anim calcmode="lin" valueType="num">
                                      <p:cBhvr>
                                        <p:cTn id="24" dur="1822" fill="hold"/>
                                        <p:tgtEl>
                                          <p:spTgt spid="288"/>
                                        </p:tgtEl>
                                        <p:attrNameLst>
                                          <p:attrName>ppt_x</p:attrName>
                                        </p:attrNameLst>
                                      </p:cBhvr>
                                      <p:tavLst>
                                        <p:tav tm="0">
                                          <p:val>
                                            <p:strVal val="#ppt_x"/>
                                          </p:val>
                                        </p:tav>
                                        <p:tav tm="100000">
                                          <p:val>
                                            <p:strVal val="#ppt_x"/>
                                          </p:val>
                                        </p:tav>
                                      </p:tavLst>
                                    </p:anim>
                                    <p:anim calcmode="lin" valueType="num">
                                      <p:cBhvr>
                                        <p:cTn id="25" dur="1822" fill="hold"/>
                                        <p:tgtEl>
                                          <p:spTgt spid="2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8" grpId="5"/>
      <p:bldP build="whole" bldLvl="1" animBg="1" rev="0" advAuto="0" spid="290" grpId="2"/>
      <p:bldP build="whole" bldLvl="1" animBg="1" rev="0" advAuto="0" spid="289" grpId="1"/>
      <p:bldP build="whole" bldLvl="1" animBg="1" rev="0" advAuto="0" spid="287" grpId="3"/>
      <p:bldP build="whole" bldLvl="1" animBg="1" rev="0" advAuto="0" spid="291" grpId="4"/>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ph type="title"/>
          </p:nvPr>
        </p:nvSpPr>
        <p:spPr>
          <a:prstGeom prst="rect">
            <a:avLst/>
          </a:prstGeom>
        </p:spPr>
        <p:txBody>
          <a:bodyPr/>
          <a:lstStyle/>
          <a:p>
            <a:pPr lvl="0">
              <a:defRPr sz="1800">
                <a:uFillTx/>
              </a:defRPr>
            </a:pPr>
            <a:r>
              <a:rPr sz="1200">
                <a:uFill>
                  <a:solidFill/>
                </a:uFill>
              </a:rPr>
              <a:t>End of the Lesson</a:t>
            </a:r>
          </a:p>
        </p:txBody>
      </p:sp>
    </p:spTree>
  </p:cSld>
  <p:clrMapOvr>
    <a:masterClrMapping/>
  </p:clrMapOvr>
  <p:transition spd="fast"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1</a:t>
            </a:r>
          </a:p>
        </p:txBody>
      </p:sp>
      <p:sp>
        <p:nvSpPr>
          <p:cNvPr id="115" name="Shape 115"/>
          <p:cNvSpPr/>
          <p:nvPr/>
        </p:nvSpPr>
        <p:spPr>
          <a:xfrm>
            <a:off x="685800" y="1657350"/>
            <a:ext cx="80264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Which gives a correct listing for the expression </a:t>
            </a:r>
            <a:br>
              <a:rPr b="1" sz="2400">
                <a:solidFill>
                  <a:srgbClr val="0068AD"/>
                </a:solidFill>
                <a:uFill>
                  <a:solidFill>
                    <a:srgbClr val="0068AD"/>
                  </a:solidFill>
                </a:uFill>
              </a:rPr>
            </a:br>
            <a:r>
              <a:rPr b="1" sz="2400">
                <a:solidFill>
                  <a:srgbClr val="0068AD"/>
                </a:solidFill>
                <a:uFill>
                  <a:solidFill>
                    <a:srgbClr val="0068AD"/>
                  </a:solidFill>
                </a:uFill>
              </a:rPr>
              <a:t>4</a:t>
            </a:r>
            <a:r>
              <a:rPr b="1" i="1" sz="2400">
                <a:solidFill>
                  <a:srgbClr val="0068AD"/>
                </a:solidFill>
                <a:uFill>
                  <a:solidFill>
                    <a:srgbClr val="0068AD"/>
                  </a:solidFill>
                </a:uFill>
              </a:rPr>
              <a:t>q</a:t>
            </a:r>
            <a:r>
              <a:rPr b="1" sz="2400">
                <a:solidFill>
                  <a:srgbClr val="0068AD"/>
                </a:solidFill>
                <a:uFill>
                  <a:solidFill>
                    <a:srgbClr val="0068AD"/>
                  </a:solidFill>
                </a:uFill>
              </a:rPr>
              <a:t> + 5</a:t>
            </a:r>
            <a:r>
              <a:rPr b="1" i="1" sz="2400">
                <a:solidFill>
                  <a:srgbClr val="0068AD"/>
                </a:solidFill>
                <a:uFill>
                  <a:solidFill>
                    <a:srgbClr val="0068AD"/>
                  </a:solidFill>
                </a:uFill>
              </a:rPr>
              <a:t>p</a:t>
            </a:r>
            <a:r>
              <a:rPr b="1" sz="2400">
                <a:solidFill>
                  <a:srgbClr val="0068AD"/>
                </a:solidFill>
                <a:uFill>
                  <a:solidFill>
                    <a:srgbClr val="0068AD"/>
                  </a:solidFill>
                </a:uFill>
              </a:rPr>
              <a:t> – 9 – </a:t>
            </a:r>
            <a:r>
              <a:rPr b="1" i="1" sz="2400">
                <a:solidFill>
                  <a:srgbClr val="0068AD"/>
                </a:solidFill>
                <a:uFill>
                  <a:solidFill>
                    <a:srgbClr val="0068AD"/>
                  </a:solidFill>
                </a:uFill>
              </a:rPr>
              <a:t>p</a:t>
            </a:r>
            <a:r>
              <a:rPr b="1" sz="2400">
                <a:solidFill>
                  <a:srgbClr val="0068AD"/>
                </a:solidFill>
                <a:uFill>
                  <a:solidFill>
                    <a:srgbClr val="0068AD"/>
                  </a:solidFill>
                </a:uFill>
              </a:rPr>
              <a:t> + 8</a:t>
            </a:r>
            <a:r>
              <a:rPr b="1" i="1" sz="2400">
                <a:solidFill>
                  <a:srgbClr val="0068AD"/>
                </a:solidFill>
                <a:uFill>
                  <a:solidFill>
                    <a:srgbClr val="0068AD"/>
                  </a:solidFill>
                </a:uFill>
              </a:rPr>
              <a:t>q</a:t>
            </a:r>
            <a:r>
              <a:rPr b="1" sz="2400">
                <a:solidFill>
                  <a:srgbClr val="0068AD"/>
                </a:solidFill>
                <a:uFill>
                  <a:solidFill>
                    <a:srgbClr val="0068AD"/>
                  </a:solidFill>
                </a:uFill>
              </a:rPr>
              <a:t>?</a:t>
            </a:r>
          </a:p>
        </p:txBody>
      </p:sp>
      <p:sp>
        <p:nvSpPr>
          <p:cNvPr id="116" name="Shape 116"/>
          <p:cNvSpPr/>
          <p:nvPr/>
        </p:nvSpPr>
        <p:spPr>
          <a:xfrm>
            <a:off x="533400" y="5056187"/>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17" name="5Min Num_1.png"/>
          <p:cNvPicPr/>
          <p:nvPr/>
        </p:nvPicPr>
        <p:blipFill>
          <a:blip r:embed="rId2">
            <a:extLst/>
          </a:blip>
          <a:stretch>
            <a:fillRect/>
          </a:stretch>
        </p:blipFill>
        <p:spPr>
          <a:xfrm>
            <a:off x="614362" y="1647825"/>
            <a:ext cx="457201" cy="422276"/>
          </a:xfrm>
          <a:prstGeom prst="rect">
            <a:avLst/>
          </a:prstGeom>
          <a:ln w="12700">
            <a:miter lim="400000"/>
          </a:ln>
        </p:spPr>
      </p:pic>
      <p:sp>
        <p:nvSpPr>
          <p:cNvPr id="118" name="Shape 118"/>
          <p:cNvSpPr/>
          <p:nvPr/>
        </p:nvSpPr>
        <p:spPr>
          <a:xfrm>
            <a:off x="1066800" y="2794000"/>
            <a:ext cx="5270500" cy="2006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751840" indent="-711200">
              <a:lnSpc>
                <a:spcPct val="90000"/>
              </a:lnSpc>
              <a:spcBef>
                <a:spcPts val="1500"/>
              </a:spcBef>
              <a:buClr>
                <a:srgbClr val="0068AD"/>
              </a:buClr>
              <a:buSzPct val="100000"/>
              <a:buFont typeface="Arial"/>
              <a:buAutoNum type="alphaUcPeriod" startAt="1"/>
              <a:defRPr>
                <a:uFillTx/>
              </a:defRPr>
            </a:pPr>
            <a:r>
              <a:rPr b="1" sz="2400">
                <a:uFill>
                  <a:solidFill/>
                </a:uFill>
              </a:rPr>
              <a:t>terms: 4</a:t>
            </a:r>
            <a:r>
              <a:rPr b="1" i="1" sz="2400">
                <a:uFill>
                  <a:solidFill/>
                </a:uFill>
              </a:rPr>
              <a:t>q</a:t>
            </a:r>
            <a:r>
              <a:rPr b="1" sz="2400">
                <a:uFill>
                  <a:solidFill/>
                </a:uFill>
              </a:rPr>
              <a:t>, 5</a:t>
            </a:r>
            <a:r>
              <a:rPr b="1" i="1" sz="2400">
                <a:uFill>
                  <a:solidFill/>
                </a:uFill>
              </a:rPr>
              <a:t>p</a:t>
            </a:r>
            <a:r>
              <a:rPr b="1" sz="2400">
                <a:uFill>
                  <a:solidFill/>
                </a:uFill>
              </a:rPr>
              <a:t>, –</a:t>
            </a:r>
            <a:r>
              <a:rPr b="1" i="1" sz="2400">
                <a:uFill>
                  <a:solidFill/>
                </a:uFill>
              </a:rPr>
              <a:t>p</a:t>
            </a:r>
            <a:r>
              <a:rPr b="1" sz="2400">
                <a:uFill>
                  <a:solidFill/>
                </a:uFill>
              </a:rPr>
              <a:t>, 8</a:t>
            </a:r>
            <a:r>
              <a:rPr b="1" i="1" sz="2400">
                <a:uFill>
                  <a:solidFill/>
                </a:uFill>
              </a:rPr>
              <a:t>q</a:t>
            </a:r>
            <a:endParaRPr b="1" i="1" sz="2400">
              <a:uFill>
                <a:solidFill/>
              </a:uFill>
            </a:endParaRPr>
          </a:p>
          <a:p>
            <a:pPr lvl="0" marL="751840" indent="-711200">
              <a:lnSpc>
                <a:spcPct val="90000"/>
              </a:lnSpc>
              <a:spcBef>
                <a:spcPts val="1500"/>
              </a:spcBef>
              <a:buClr>
                <a:srgbClr val="0068AD"/>
              </a:buClr>
              <a:buSzPct val="100000"/>
              <a:buFont typeface="Arial"/>
              <a:buAutoNum type="alphaUcPeriod" startAt="1"/>
              <a:defRPr>
                <a:uFillTx/>
              </a:defRPr>
            </a:pPr>
            <a:r>
              <a:rPr b="1" sz="2400">
                <a:uFill>
                  <a:solidFill/>
                </a:uFill>
              </a:rPr>
              <a:t>like terms: 4</a:t>
            </a:r>
            <a:r>
              <a:rPr b="1" i="1" sz="2400">
                <a:uFill>
                  <a:solidFill/>
                </a:uFill>
              </a:rPr>
              <a:t>q</a:t>
            </a:r>
            <a:r>
              <a:rPr b="1" sz="2400">
                <a:uFill>
                  <a:solidFill/>
                </a:uFill>
              </a:rPr>
              <a:t>, 5</a:t>
            </a:r>
            <a:r>
              <a:rPr b="1" i="1" sz="2400">
                <a:uFill>
                  <a:solidFill/>
                </a:uFill>
              </a:rPr>
              <a:t>p</a:t>
            </a:r>
            <a:endParaRPr b="1" i="1" sz="2400">
              <a:uFill>
                <a:solidFill/>
              </a:uFill>
            </a:endParaRPr>
          </a:p>
          <a:p>
            <a:pPr lvl="0" marL="574040" indent="-533400">
              <a:lnSpc>
                <a:spcPct val="90000"/>
              </a:lnSpc>
              <a:spcBef>
                <a:spcPts val="1500"/>
              </a:spcBef>
              <a:buClr>
                <a:srgbClr val="0068AD"/>
              </a:buClr>
              <a:buSzPct val="100000"/>
              <a:buFont typeface="Arial"/>
              <a:buAutoNum type="alphaUcPeriod" startAt="3"/>
              <a:defRPr>
                <a:uFillTx/>
              </a:defRPr>
            </a:pPr>
            <a:r>
              <a:rPr b="1" sz="2400">
                <a:uFill>
                  <a:solidFill/>
                </a:uFill>
              </a:rPr>
              <a:t>constants: 9</a:t>
            </a:r>
            <a:endParaRPr b="1" sz="2400">
              <a:uFill>
                <a:solidFill/>
              </a:uFill>
            </a:endParaRPr>
          </a:p>
          <a:p>
            <a:pPr lvl="0" marL="574040" indent="-533400">
              <a:lnSpc>
                <a:spcPct val="90000"/>
              </a:lnSpc>
              <a:spcBef>
                <a:spcPts val="1500"/>
              </a:spcBef>
              <a:buClr>
                <a:srgbClr val="0068AD"/>
              </a:buClr>
              <a:buSzPct val="100000"/>
              <a:buFont typeface="Arial"/>
              <a:buAutoNum type="alphaUcPeriod" startAt="3"/>
              <a:defRPr>
                <a:uFillTx/>
              </a:defRPr>
            </a:pPr>
            <a:r>
              <a:rPr b="1" sz="2400">
                <a:uFill>
                  <a:solidFill/>
                </a:uFill>
              </a:rPr>
              <a:t>coefficients: 4, 5, –1, 8,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17"/>
                                        </p:tgtEl>
                                        <p:attrNameLst>
                                          <p:attrName>style.visibility</p:attrName>
                                        </p:attrNameLst>
                                      </p:cBhvr>
                                      <p:to>
                                        <p:strVal val="visible"/>
                                      </p:to>
                                    </p:set>
                                    <p:animEffect filter="fade" transition="in">
                                      <p:cBhvr>
                                        <p:cTn id="7" dur="500"/>
                                        <p:tgtEl>
                                          <p:spTgt spid="117"/>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15"/>
                                        </p:tgtEl>
                                        <p:attrNameLst>
                                          <p:attrName>style.visibility</p:attrName>
                                        </p:attrNameLst>
                                      </p:cBhvr>
                                      <p:to>
                                        <p:strVal val="visible"/>
                                      </p:to>
                                    </p:set>
                                    <p:animEffect filter="wipe(left)" transition="in">
                                      <p:cBhvr>
                                        <p:cTn id="11" dur="500"/>
                                        <p:tgtEl>
                                          <p:spTgt spid="115"/>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18">
                                            <p:bg/>
                                          </p:spTgt>
                                        </p:tgtEl>
                                        <p:attrNameLst>
                                          <p:attrName>style.visibility</p:attrName>
                                        </p:attrNameLst>
                                      </p:cBhvr>
                                      <p:to>
                                        <p:strVal val="visible"/>
                                      </p:to>
                                    </p:set>
                                    <p:animEffect filter="wipe(left)" transition="in">
                                      <p:cBhvr>
                                        <p:cTn id="15" dur="500"/>
                                        <p:tgtEl>
                                          <p:spTgt spid="118">
                                            <p:bg/>
                                          </p:spTgt>
                                        </p:tgtEl>
                                      </p:cBhvr>
                                    </p:animEffect>
                                  </p:childTnLst>
                                </p:cTn>
                              </p:par>
                              <p:par>
                                <p:cTn id="16" presetClass="entr" presetSubtype="8" presetID="22" grpId="3" fill="hold">
                                  <p:stCondLst>
                                    <p:cond delay="0"/>
                                  </p:stCondLst>
                                  <p:iterate type="el" backwards="0">
                                    <p:tmAbs val="0"/>
                                  </p:iterate>
                                  <p:childTnLst>
                                    <p:set>
                                      <p:cBhvr>
                                        <p:cTn id="17" fill="hold"/>
                                        <p:tgtEl>
                                          <p:spTgt spid="118">
                                            <p:txEl>
                                              <p:pRg st="0" end="0"/>
                                            </p:txEl>
                                          </p:spTgt>
                                        </p:tgtEl>
                                        <p:attrNameLst>
                                          <p:attrName>style.visibility</p:attrName>
                                        </p:attrNameLst>
                                      </p:cBhvr>
                                      <p:to>
                                        <p:strVal val="visible"/>
                                      </p:to>
                                    </p:set>
                                    <p:animEffect filter="wipe(left)" transition="in">
                                      <p:cBhvr>
                                        <p:cTn id="18" dur="500"/>
                                        <p:tgtEl>
                                          <p:spTgt spid="118">
                                            <p:txEl>
                                              <p:pRg st="0" end="0"/>
                                            </p:txEl>
                                          </p:spTgt>
                                        </p:tgtEl>
                                      </p:cBhvr>
                                    </p:animEffect>
                                  </p:childTnLst>
                                </p:cTn>
                              </p:par>
                            </p:childTnLst>
                          </p:cTn>
                        </p:par>
                        <p:par>
                          <p:cTn id="19" fill="hold">
                            <p:stCondLst>
                              <p:cond delay="1500"/>
                            </p:stCondLst>
                            <p:childTnLst>
                              <p:par>
                                <p:cTn id="20" nodeType="afterEffect" presetClass="entr" presetSubtype="8" presetID="22" grpId="3" fill="hold">
                                  <p:stCondLst>
                                    <p:cond delay="0"/>
                                  </p:stCondLst>
                                  <p:iterate type="el" backwards="0">
                                    <p:tmAbs val="0"/>
                                  </p:iterate>
                                  <p:childTnLst>
                                    <p:set>
                                      <p:cBhvr>
                                        <p:cTn id="21" fill="hold"/>
                                        <p:tgtEl>
                                          <p:spTgt spid="118">
                                            <p:txEl>
                                              <p:pRg st="1" end="1"/>
                                            </p:txEl>
                                          </p:spTgt>
                                        </p:tgtEl>
                                        <p:attrNameLst>
                                          <p:attrName>style.visibility</p:attrName>
                                        </p:attrNameLst>
                                      </p:cBhvr>
                                      <p:to>
                                        <p:strVal val="visible"/>
                                      </p:to>
                                    </p:set>
                                    <p:animEffect filter="wipe(left)" transition="in">
                                      <p:cBhvr>
                                        <p:cTn id="22" dur="500"/>
                                        <p:tgtEl>
                                          <p:spTgt spid="118">
                                            <p:txEl>
                                              <p:pRg st="1" end="1"/>
                                            </p:txEl>
                                          </p:spTgt>
                                        </p:tgtEl>
                                      </p:cBhvr>
                                    </p:animEffect>
                                  </p:childTnLst>
                                </p:cTn>
                              </p:par>
                            </p:childTnLst>
                          </p:cTn>
                        </p:par>
                        <p:par>
                          <p:cTn id="23" fill="hold">
                            <p:stCondLst>
                              <p:cond delay="2000"/>
                            </p:stCondLst>
                            <p:childTnLst>
                              <p:par>
                                <p:cTn id="24" nodeType="afterEffect" presetClass="entr" presetSubtype="8" presetID="22" grpId="3" fill="hold">
                                  <p:stCondLst>
                                    <p:cond delay="0"/>
                                  </p:stCondLst>
                                  <p:iterate type="el" backwards="0">
                                    <p:tmAbs val="0"/>
                                  </p:iterate>
                                  <p:childTnLst>
                                    <p:set>
                                      <p:cBhvr>
                                        <p:cTn id="25" fill="hold"/>
                                        <p:tgtEl>
                                          <p:spTgt spid="118">
                                            <p:txEl>
                                              <p:pRg st="2" end="2"/>
                                            </p:txEl>
                                          </p:spTgt>
                                        </p:tgtEl>
                                        <p:attrNameLst>
                                          <p:attrName>style.visibility</p:attrName>
                                        </p:attrNameLst>
                                      </p:cBhvr>
                                      <p:to>
                                        <p:strVal val="visible"/>
                                      </p:to>
                                    </p:set>
                                    <p:animEffect filter="wipe(left)" transition="in">
                                      <p:cBhvr>
                                        <p:cTn id="26" dur="500"/>
                                        <p:tgtEl>
                                          <p:spTgt spid="118">
                                            <p:txEl>
                                              <p:pRg st="2" end="2"/>
                                            </p:txEl>
                                          </p:spTgt>
                                        </p:tgtEl>
                                      </p:cBhvr>
                                    </p:animEffect>
                                  </p:childTnLst>
                                </p:cTn>
                              </p:par>
                            </p:childTnLst>
                          </p:cTn>
                        </p:par>
                        <p:par>
                          <p:cTn id="27" fill="hold">
                            <p:stCondLst>
                              <p:cond delay="2500"/>
                            </p:stCondLst>
                            <p:childTnLst>
                              <p:par>
                                <p:cTn id="28" nodeType="afterEffect" presetClass="entr" presetSubtype="8" presetID="22" grpId="3" fill="hold">
                                  <p:stCondLst>
                                    <p:cond delay="0"/>
                                  </p:stCondLst>
                                  <p:iterate type="el" backwards="0">
                                    <p:tmAbs val="0"/>
                                  </p:iterate>
                                  <p:childTnLst>
                                    <p:set>
                                      <p:cBhvr>
                                        <p:cTn id="29" fill="hold"/>
                                        <p:tgtEl>
                                          <p:spTgt spid="118">
                                            <p:txEl>
                                              <p:pRg st="3" end="3"/>
                                            </p:txEl>
                                          </p:spTgt>
                                        </p:tgtEl>
                                        <p:attrNameLst>
                                          <p:attrName>style.visibility</p:attrName>
                                        </p:attrNameLst>
                                      </p:cBhvr>
                                      <p:to>
                                        <p:strVal val="visible"/>
                                      </p:to>
                                    </p:set>
                                    <p:animEffect filter="wipe(left)" transition="in">
                                      <p:cBhvr>
                                        <p:cTn id="30" dur="500"/>
                                        <p:tgtEl>
                                          <p:spTgt spid="11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 grpId="4" fill="hold">
                                  <p:stCondLst>
                                    <p:cond delay="0"/>
                                  </p:stCondLst>
                                  <p:iterate type="el" backwards="0">
                                    <p:tmAbs val="0"/>
                                  </p:iterate>
                                  <p:childTnLst>
                                    <p:set>
                                      <p:cBhvr>
                                        <p:cTn id="34" fill="hold"/>
                                        <p:tgtEl>
                                          <p:spTgt spid="116"/>
                                        </p:tgtEl>
                                        <p:attrNameLst>
                                          <p:attrName>style.visibility</p:attrName>
                                        </p:attrNameLst>
                                      </p:cBhvr>
                                      <p:to>
                                        <p:strVal val="visible"/>
                                      </p:to>
                                    </p:set>
                                    <p:anim calcmode="lin" valueType="num">
                                      <p:cBhvr>
                                        <p:cTn id="35" dur="500" fill="hold"/>
                                        <p:tgtEl>
                                          <p:spTgt spid="116"/>
                                        </p:tgtEl>
                                        <p:attrNameLst>
                                          <p:attrName>ppt_x</p:attrName>
                                        </p:attrNameLst>
                                      </p:cBhvr>
                                      <p:tavLst>
                                        <p:tav tm="0">
                                          <p:val>
                                            <p:strVal val="0-#ppt_w/2"/>
                                          </p:val>
                                        </p:tav>
                                        <p:tav tm="100000">
                                          <p:val>
                                            <p:strVal val="#ppt_x"/>
                                          </p:val>
                                        </p:tav>
                                      </p:tavLst>
                                    </p:anim>
                                    <p:anim calcmode="lin" valueType="num">
                                      <p:cBhvr>
                                        <p:cTn id="36"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8" grpId="3"/>
      <p:bldP build="whole" bldLvl="1" animBg="1" rev="0" advAuto="0" spid="116" grpId="4"/>
      <p:bldP build="whole" bldLvl="1" animBg="1" rev="0" advAuto="0" spid="117" grpId="1"/>
      <p:bldP build="whole" bldLvl="1" animBg="1" rev="0" advAuto="0" spid="115"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2</a:t>
            </a:r>
          </a:p>
        </p:txBody>
      </p:sp>
      <p:sp>
        <p:nvSpPr>
          <p:cNvPr id="121" name="Shape 121"/>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13 + </a:t>
            </a:r>
            <a:r>
              <a:rPr b="1" i="1" sz="2400">
                <a:uFill>
                  <a:solidFill/>
                </a:uFill>
              </a:rPr>
              <a:t>m</a:t>
            </a:r>
            <a:endParaRPr b="1" i="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13</a:t>
            </a:r>
            <a:r>
              <a:rPr b="1" i="1" sz="2400">
                <a:uFill>
                  <a:solidFill/>
                </a:uFill>
              </a:rPr>
              <a:t>m</a:t>
            </a:r>
            <a:endParaRPr b="1" i="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10</a:t>
            </a:r>
            <a:r>
              <a:rPr b="1" i="1" sz="2400">
                <a:uFill>
                  <a:solidFill/>
                </a:uFill>
              </a:rPr>
              <a:t>m</a:t>
            </a:r>
            <a:r>
              <a:rPr b="1" sz="2400">
                <a:uFill>
                  <a:solidFill/>
                </a:uFill>
              </a:rPr>
              <a:t> + 3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10</a:t>
            </a:r>
            <a:r>
              <a:rPr b="1" i="1" sz="2400">
                <a:uFill>
                  <a:solidFill/>
                </a:uFill>
              </a:rPr>
              <a:t>m</a:t>
            </a:r>
          </a:p>
        </p:txBody>
      </p:sp>
      <p:sp>
        <p:nvSpPr>
          <p:cNvPr id="122" name="Shape 122"/>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612140" indent="-228600">
              <a:lnSpc>
                <a:spcPct val="90000"/>
              </a:lnSpc>
              <a:buClr>
                <a:srgbClr val="0068AD"/>
              </a:buClr>
              <a:buFont typeface="Arial"/>
              <a:defRPr>
                <a:uFillTx/>
              </a:defRPr>
            </a:pPr>
            <a:r>
              <a:rPr b="1" sz="2400">
                <a:solidFill>
                  <a:srgbClr val="0068AD"/>
                </a:solidFill>
                <a:uFill>
                  <a:solidFill>
                    <a:srgbClr val="0068AD"/>
                  </a:solidFill>
                </a:uFill>
              </a:rPr>
              <a:t>Simplify the expression 4</a:t>
            </a:r>
            <a:r>
              <a:rPr b="1" i="1" sz="2400">
                <a:solidFill>
                  <a:srgbClr val="0068AD"/>
                </a:solidFill>
                <a:uFill>
                  <a:solidFill>
                    <a:srgbClr val="0068AD"/>
                  </a:solidFill>
                </a:uFill>
              </a:rPr>
              <a:t>m</a:t>
            </a:r>
            <a:r>
              <a:rPr b="1" sz="2400">
                <a:solidFill>
                  <a:srgbClr val="0068AD"/>
                </a:solidFill>
                <a:uFill>
                  <a:solidFill>
                    <a:srgbClr val="0068AD"/>
                  </a:solidFill>
                </a:uFill>
              </a:rPr>
              <a:t> + 6</a:t>
            </a:r>
            <a:r>
              <a:rPr b="1" i="1" sz="2400">
                <a:solidFill>
                  <a:srgbClr val="0068AD"/>
                </a:solidFill>
                <a:uFill>
                  <a:solidFill>
                    <a:srgbClr val="0068AD"/>
                  </a:solidFill>
                </a:uFill>
              </a:rPr>
              <a:t>m</a:t>
            </a:r>
            <a:r>
              <a:rPr b="1" sz="2400">
                <a:solidFill>
                  <a:srgbClr val="0068AD"/>
                </a:solidFill>
                <a:uFill>
                  <a:solidFill>
                    <a:srgbClr val="0068AD"/>
                  </a:solidFill>
                </a:uFill>
              </a:rPr>
              <a:t> + 3.	</a:t>
            </a:r>
          </a:p>
        </p:txBody>
      </p:sp>
      <p:sp>
        <p:nvSpPr>
          <p:cNvPr id="123" name="Shape 123"/>
          <p:cNvSpPr/>
          <p:nvPr/>
        </p:nvSpPr>
        <p:spPr>
          <a:xfrm>
            <a:off x="533400" y="43180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24" name="5Min Num_2.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24"/>
                                        </p:tgtEl>
                                        <p:attrNameLst>
                                          <p:attrName>style.visibility</p:attrName>
                                        </p:attrNameLst>
                                      </p:cBhvr>
                                      <p:to>
                                        <p:strVal val="visible"/>
                                      </p:to>
                                    </p:set>
                                    <p:animEffect filter="fade" transition="in">
                                      <p:cBhvr>
                                        <p:cTn id="7" dur="500"/>
                                        <p:tgtEl>
                                          <p:spTgt spid="124"/>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22"/>
                                        </p:tgtEl>
                                        <p:attrNameLst>
                                          <p:attrName>style.visibility</p:attrName>
                                        </p:attrNameLst>
                                      </p:cBhvr>
                                      <p:to>
                                        <p:strVal val="visible"/>
                                      </p:to>
                                    </p:set>
                                    <p:animEffect filter="wipe(left)" transition="in">
                                      <p:cBhvr>
                                        <p:cTn id="11" dur="500"/>
                                        <p:tgtEl>
                                          <p:spTgt spid="122"/>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1"/>
                                        </p:tgtEl>
                                        <p:attrNameLst>
                                          <p:attrName>style.visibility</p:attrName>
                                        </p:attrNameLst>
                                      </p:cBhvr>
                                      <p:to>
                                        <p:strVal val="visible"/>
                                      </p:to>
                                    </p:set>
                                    <p:animEffect filter="wipe(left)" transition="in">
                                      <p:cBhvr>
                                        <p:cTn id="15" dur="500"/>
                                        <p:tgtEl>
                                          <p:spTgt spid="121"/>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23"/>
                                        </p:tgtEl>
                                        <p:attrNameLst>
                                          <p:attrName>style.visibility</p:attrName>
                                        </p:attrNameLst>
                                      </p:cBhvr>
                                      <p:to>
                                        <p:strVal val="visible"/>
                                      </p:to>
                                    </p:set>
                                    <p:anim calcmode="lin" valueType="num">
                                      <p:cBhvr>
                                        <p:cTn id="20" dur="500" fill="hold"/>
                                        <p:tgtEl>
                                          <p:spTgt spid="123"/>
                                        </p:tgtEl>
                                        <p:attrNameLst>
                                          <p:attrName>ppt_x</p:attrName>
                                        </p:attrNameLst>
                                      </p:cBhvr>
                                      <p:tavLst>
                                        <p:tav tm="0">
                                          <p:val>
                                            <p:strVal val="0-#ppt_w/2"/>
                                          </p:val>
                                        </p:tav>
                                        <p:tav tm="100000">
                                          <p:val>
                                            <p:strVal val="#ppt_x"/>
                                          </p:val>
                                        </p:tav>
                                      </p:tavLst>
                                    </p:anim>
                                    <p:anim calcmode="lin" valueType="num">
                                      <p:cBhvr>
                                        <p:cTn id="21"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4" grpId="1"/>
      <p:bldP build="whole" bldLvl="1" animBg="1" rev="0" advAuto="0" spid="122" grpId="2"/>
      <p:bldP build="whole" bldLvl="1" animBg="1" rev="0" advAuto="0" spid="121" grpId="3"/>
      <p:bldP build="whole" bldLvl="1" animBg="1" rev="0" advAuto="0" spid="123" grpId="4"/>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3</a:t>
            </a:r>
          </a:p>
        </p:txBody>
      </p:sp>
      <p:sp>
        <p:nvSpPr>
          <p:cNvPr id="127" name="Shape 127"/>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25</a:t>
            </a:r>
            <a:r>
              <a:rPr b="1" i="1" sz="2400">
                <a:uFill>
                  <a:solidFill/>
                </a:uFill>
              </a:rPr>
              <a:t>a</a:t>
            </a:r>
            <a:r>
              <a:rPr b="1" sz="2400">
                <a:uFill>
                  <a:solidFill/>
                </a:uFill>
              </a:rPr>
              <a:t> + 16</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23</a:t>
            </a:r>
            <a:r>
              <a:rPr b="1" i="1" sz="2400">
                <a:uFill>
                  <a:solidFill/>
                </a:uFill>
              </a:rPr>
              <a:t>a</a:t>
            </a:r>
            <a:r>
              <a:rPr b="1" sz="2400">
                <a:uFill>
                  <a:solidFill/>
                </a:uFill>
              </a:rPr>
              <a:t> + 16</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24</a:t>
            </a:r>
            <a:r>
              <a:rPr b="1" i="1" sz="2400">
                <a:uFill>
                  <a:solidFill/>
                </a:uFill>
              </a:rPr>
              <a:t>a</a:t>
            </a:r>
            <a:r>
              <a:rPr b="1" baseline="29999" sz="2400">
                <a:uFill>
                  <a:solidFill/>
                </a:uFill>
              </a:rPr>
              <a:t>2</a:t>
            </a:r>
            <a:r>
              <a:rPr b="1" sz="2400">
                <a:uFill>
                  <a:solidFill/>
                </a:uFill>
              </a:rPr>
              <a:t> + 16</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40</a:t>
            </a:r>
          </a:p>
        </p:txBody>
      </p:sp>
      <p:sp>
        <p:nvSpPr>
          <p:cNvPr id="128" name="Shape 128"/>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612140" indent="-228600">
              <a:lnSpc>
                <a:spcPct val="90000"/>
              </a:lnSpc>
              <a:buClr>
                <a:srgbClr val="0068AD"/>
              </a:buClr>
              <a:buFont typeface="Arial"/>
              <a:defRPr>
                <a:uFillTx/>
              </a:defRPr>
            </a:pPr>
            <a:r>
              <a:rPr b="1" sz="2400">
                <a:solidFill>
                  <a:srgbClr val="0068AD"/>
                </a:solidFill>
                <a:uFill>
                  <a:solidFill>
                    <a:srgbClr val="0068AD"/>
                  </a:solidFill>
                </a:uFill>
              </a:rPr>
              <a:t>Simplify the expression 24</a:t>
            </a:r>
            <a:r>
              <a:rPr b="1" i="1" sz="2400">
                <a:solidFill>
                  <a:srgbClr val="0068AD"/>
                </a:solidFill>
                <a:uFill>
                  <a:solidFill>
                    <a:srgbClr val="0068AD"/>
                  </a:solidFill>
                </a:uFill>
              </a:rPr>
              <a:t>a</a:t>
            </a:r>
            <a:r>
              <a:rPr b="1" sz="2400">
                <a:solidFill>
                  <a:srgbClr val="0068AD"/>
                </a:solidFill>
                <a:uFill>
                  <a:solidFill>
                    <a:srgbClr val="0068AD"/>
                  </a:solidFill>
                </a:uFill>
              </a:rPr>
              <a:t> – </a:t>
            </a:r>
            <a:r>
              <a:rPr b="1" i="1" sz="2400">
                <a:solidFill>
                  <a:srgbClr val="0068AD"/>
                </a:solidFill>
                <a:uFill>
                  <a:solidFill>
                    <a:srgbClr val="0068AD"/>
                  </a:solidFill>
                </a:uFill>
              </a:rPr>
              <a:t>a</a:t>
            </a:r>
            <a:r>
              <a:rPr b="1" sz="2400">
                <a:solidFill>
                  <a:srgbClr val="0068AD"/>
                </a:solidFill>
                <a:uFill>
                  <a:solidFill>
                    <a:srgbClr val="0068AD"/>
                  </a:solidFill>
                </a:uFill>
              </a:rPr>
              <a:t> + 16.	</a:t>
            </a:r>
          </a:p>
        </p:txBody>
      </p:sp>
      <p:sp>
        <p:nvSpPr>
          <p:cNvPr id="129" name="Shape 129"/>
          <p:cNvSpPr/>
          <p:nvPr/>
        </p:nvSpPr>
        <p:spPr>
          <a:xfrm>
            <a:off x="533400" y="33909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30" name="5Min Num_3.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0"/>
                                        </p:tgtEl>
                                        <p:attrNameLst>
                                          <p:attrName>style.visibility</p:attrName>
                                        </p:attrNameLst>
                                      </p:cBhvr>
                                      <p:to>
                                        <p:strVal val="visible"/>
                                      </p:to>
                                    </p:set>
                                    <p:animEffect filter="fade" transition="in">
                                      <p:cBhvr>
                                        <p:cTn id="7" dur="500"/>
                                        <p:tgtEl>
                                          <p:spTgt spid="130"/>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28"/>
                                        </p:tgtEl>
                                        <p:attrNameLst>
                                          <p:attrName>style.visibility</p:attrName>
                                        </p:attrNameLst>
                                      </p:cBhvr>
                                      <p:to>
                                        <p:strVal val="visible"/>
                                      </p:to>
                                    </p:set>
                                    <p:animEffect filter="wipe(left)" transition="in">
                                      <p:cBhvr>
                                        <p:cTn id="11" dur="500"/>
                                        <p:tgtEl>
                                          <p:spTgt spid="128"/>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7"/>
                                        </p:tgtEl>
                                        <p:attrNameLst>
                                          <p:attrName>style.visibility</p:attrName>
                                        </p:attrNameLst>
                                      </p:cBhvr>
                                      <p:to>
                                        <p:strVal val="visible"/>
                                      </p:to>
                                    </p:set>
                                    <p:animEffect filter="wipe(left)" transition="in">
                                      <p:cBhvr>
                                        <p:cTn id="15" dur="500"/>
                                        <p:tgtEl>
                                          <p:spTgt spid="127"/>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29"/>
                                        </p:tgtEl>
                                        <p:attrNameLst>
                                          <p:attrName>style.visibility</p:attrName>
                                        </p:attrNameLst>
                                      </p:cBhvr>
                                      <p:to>
                                        <p:strVal val="visible"/>
                                      </p:to>
                                    </p:set>
                                    <p:anim calcmode="lin" valueType="num">
                                      <p:cBhvr>
                                        <p:cTn id="20" dur="500" fill="hold"/>
                                        <p:tgtEl>
                                          <p:spTgt spid="129"/>
                                        </p:tgtEl>
                                        <p:attrNameLst>
                                          <p:attrName>ppt_x</p:attrName>
                                        </p:attrNameLst>
                                      </p:cBhvr>
                                      <p:tavLst>
                                        <p:tav tm="0">
                                          <p:val>
                                            <p:strVal val="0-#ppt_w/2"/>
                                          </p:val>
                                        </p:tav>
                                        <p:tav tm="100000">
                                          <p:val>
                                            <p:strVal val="#ppt_x"/>
                                          </p:val>
                                        </p:tav>
                                      </p:tavLst>
                                    </p:anim>
                                    <p:anim calcmode="lin" valueType="num">
                                      <p:cBhvr>
                                        <p:cTn id="21" dur="500" fill="hold"/>
                                        <p:tgtEl>
                                          <p:spTgt spid="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1"/>
      <p:bldP build="whole" bldLvl="1" animBg="1" rev="0" advAuto="0" spid="127" grpId="3"/>
      <p:bldP build="whole" bldLvl="1" animBg="1" rev="0" advAuto="0" spid="129" grpId="4"/>
      <p:bldP build="whole" bldLvl="1" animBg="1" rev="0" advAuto="0" spid="128"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4</a:t>
            </a:r>
          </a:p>
        </p:txBody>
      </p:sp>
      <p:sp>
        <p:nvSpPr>
          <p:cNvPr id="133" name="Shape 133"/>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–21</a:t>
            </a:r>
            <a:r>
              <a:rPr b="1" i="1" sz="2400">
                <a:uFill>
                  <a:solidFill/>
                </a:uFill>
              </a:rPr>
              <a:t>r</a:t>
            </a:r>
            <a:r>
              <a:rPr b="1" sz="2400">
                <a:uFill>
                  <a:solidFill/>
                </a:uFill>
              </a:rPr>
              <a:t> + 7</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–11</a:t>
            </a:r>
            <a:r>
              <a:rPr b="1" i="1" sz="2400">
                <a:uFill>
                  <a:solidFill/>
                </a:uFill>
              </a:rPr>
              <a:t>r</a:t>
            </a:r>
            <a:r>
              <a:rPr b="1" sz="2400">
                <a:uFill>
                  <a:solidFill/>
                </a:uFill>
              </a:rPr>
              <a:t> + 63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–3</a:t>
            </a:r>
            <a:r>
              <a:rPr b="1" i="1" sz="2400">
                <a:uFill>
                  <a:solidFill/>
                </a:uFill>
              </a:rPr>
              <a:t>r</a:t>
            </a:r>
            <a:r>
              <a:rPr b="1" sz="2400">
                <a:uFill>
                  <a:solidFill/>
                </a:uFill>
              </a:rPr>
              <a:t> + 63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–3</a:t>
            </a:r>
            <a:r>
              <a:rPr b="1" i="1" sz="2400">
                <a:uFill>
                  <a:solidFill/>
                </a:uFill>
              </a:rPr>
              <a:t>r</a:t>
            </a:r>
            <a:r>
              <a:rPr b="1" sz="2400">
                <a:uFill>
                  <a:solidFill/>
                </a:uFill>
              </a:rPr>
              <a:t> + 7</a:t>
            </a:r>
          </a:p>
        </p:txBody>
      </p:sp>
      <p:sp>
        <p:nvSpPr>
          <p:cNvPr id="134" name="Shape 134"/>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612140" indent="-228600">
              <a:lnSpc>
                <a:spcPct val="90000"/>
              </a:lnSpc>
              <a:buClr>
                <a:srgbClr val="0068AD"/>
              </a:buClr>
              <a:buFont typeface="Arial"/>
              <a:defRPr>
                <a:uFillTx/>
              </a:defRPr>
            </a:pPr>
            <a:r>
              <a:rPr b="1" sz="2400">
                <a:solidFill>
                  <a:srgbClr val="0068AD"/>
                </a:solidFill>
                <a:uFill>
                  <a:solidFill>
                    <a:srgbClr val="0068AD"/>
                  </a:solidFill>
                </a:uFill>
              </a:rPr>
              <a:t>Simplify the expression 9(</a:t>
            </a:r>
            <a:r>
              <a:rPr b="1" i="1" sz="2400">
                <a:solidFill>
                  <a:srgbClr val="0068AD"/>
                </a:solidFill>
                <a:uFill>
                  <a:solidFill>
                    <a:srgbClr val="0068AD"/>
                  </a:solidFill>
                </a:uFill>
              </a:rPr>
              <a:t>r</a:t>
            </a:r>
            <a:r>
              <a:rPr b="1" sz="2400">
                <a:solidFill>
                  <a:srgbClr val="0068AD"/>
                </a:solidFill>
                <a:uFill>
                  <a:solidFill>
                    <a:srgbClr val="0068AD"/>
                  </a:solidFill>
                </a:uFill>
              </a:rPr>
              <a:t> + 7) – 12</a:t>
            </a:r>
            <a:r>
              <a:rPr b="1" i="1" sz="2400">
                <a:solidFill>
                  <a:srgbClr val="0068AD"/>
                </a:solidFill>
                <a:uFill>
                  <a:solidFill>
                    <a:srgbClr val="0068AD"/>
                  </a:solidFill>
                </a:uFill>
              </a:rPr>
              <a:t>r</a:t>
            </a:r>
            <a:r>
              <a:rPr b="1" sz="2400">
                <a:solidFill>
                  <a:srgbClr val="0068AD"/>
                </a:solidFill>
                <a:uFill>
                  <a:solidFill>
                    <a:srgbClr val="0068AD"/>
                  </a:solidFill>
                </a:uFill>
              </a:rPr>
              <a:t>.</a:t>
            </a:r>
          </a:p>
        </p:txBody>
      </p:sp>
      <p:sp>
        <p:nvSpPr>
          <p:cNvPr id="135" name="Shape 135"/>
          <p:cNvSpPr/>
          <p:nvPr/>
        </p:nvSpPr>
        <p:spPr>
          <a:xfrm>
            <a:off x="533400" y="43434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36" name="5Min Num_4.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6"/>
                                        </p:tgtEl>
                                        <p:attrNameLst>
                                          <p:attrName>style.visibility</p:attrName>
                                        </p:attrNameLst>
                                      </p:cBhvr>
                                      <p:to>
                                        <p:strVal val="visible"/>
                                      </p:to>
                                    </p:set>
                                    <p:animEffect filter="fade" transition="in">
                                      <p:cBhvr>
                                        <p:cTn id="7" dur="500"/>
                                        <p:tgtEl>
                                          <p:spTgt spid="136"/>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34"/>
                                        </p:tgtEl>
                                        <p:attrNameLst>
                                          <p:attrName>style.visibility</p:attrName>
                                        </p:attrNameLst>
                                      </p:cBhvr>
                                      <p:to>
                                        <p:strVal val="visible"/>
                                      </p:to>
                                    </p:set>
                                    <p:animEffect filter="wipe(left)" transition="in">
                                      <p:cBhvr>
                                        <p:cTn id="11" dur="500"/>
                                        <p:tgtEl>
                                          <p:spTgt spid="134"/>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33"/>
                                        </p:tgtEl>
                                        <p:attrNameLst>
                                          <p:attrName>style.visibility</p:attrName>
                                        </p:attrNameLst>
                                      </p:cBhvr>
                                      <p:to>
                                        <p:strVal val="visible"/>
                                      </p:to>
                                    </p:set>
                                    <p:animEffect filter="wipe(left)" transition="in">
                                      <p:cBhvr>
                                        <p:cTn id="15" dur="500"/>
                                        <p:tgtEl>
                                          <p:spTgt spid="133"/>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35"/>
                                        </p:tgtEl>
                                        <p:attrNameLst>
                                          <p:attrName>style.visibility</p:attrName>
                                        </p:attrNameLst>
                                      </p:cBhvr>
                                      <p:to>
                                        <p:strVal val="visible"/>
                                      </p:to>
                                    </p:set>
                                    <p:anim calcmode="lin" valueType="num">
                                      <p:cBhvr>
                                        <p:cTn id="20" dur="500" fill="hold"/>
                                        <p:tgtEl>
                                          <p:spTgt spid="135"/>
                                        </p:tgtEl>
                                        <p:attrNameLst>
                                          <p:attrName>ppt_x</p:attrName>
                                        </p:attrNameLst>
                                      </p:cBhvr>
                                      <p:tavLst>
                                        <p:tav tm="0">
                                          <p:val>
                                            <p:strVal val="0-#ppt_w/2"/>
                                          </p:val>
                                        </p:tav>
                                        <p:tav tm="100000">
                                          <p:val>
                                            <p:strVal val="#ppt_x"/>
                                          </p:val>
                                        </p:tav>
                                      </p:tavLst>
                                    </p:anim>
                                    <p:anim calcmode="lin" valueType="num">
                                      <p:cBhvr>
                                        <p:cTn id="21" dur="500" fill="hold"/>
                                        <p:tgtEl>
                                          <p:spTgt spid="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4" grpId="2"/>
      <p:bldP build="whole" bldLvl="1" animBg="1" rev="0" advAuto="0" spid="135" grpId="4"/>
      <p:bldP build="whole" bldLvl="1" animBg="1" rev="0" advAuto="0" spid="136" grpId="1"/>
      <p:bldP build="whole" bldLvl="1" animBg="1" rev="0" advAuto="0" spid="133" grpId="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5</a:t>
            </a:r>
          </a:p>
        </p:txBody>
      </p:sp>
      <p:sp>
        <p:nvSpPr>
          <p:cNvPr id="139" name="Shape 139"/>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14</a:t>
            </a:r>
            <a:r>
              <a:rPr b="1" i="1" sz="2400">
                <a:uFill>
                  <a:solidFill/>
                </a:uFill>
              </a:rPr>
              <a:t>x</a:t>
            </a:r>
            <a:r>
              <a:rPr b="1" sz="2400">
                <a:uFill>
                  <a:solidFill/>
                </a:uFill>
              </a:rPr>
              <a:t> – 12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14</a:t>
            </a:r>
            <a:r>
              <a:rPr b="1" i="1" sz="2400">
                <a:uFill>
                  <a:solidFill/>
                </a:uFill>
              </a:rPr>
              <a:t>x</a:t>
            </a:r>
            <a:r>
              <a:rPr b="1" sz="2400">
                <a:uFill>
                  <a:solidFill/>
                </a:uFill>
              </a:rPr>
              <a:t> – 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14</a:t>
            </a:r>
            <a:r>
              <a:rPr b="1" i="1" sz="2400">
                <a:uFill>
                  <a:solidFill/>
                </a:uFill>
              </a:rPr>
              <a:t>x</a:t>
            </a:r>
            <a:endParaRPr b="1" i="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10</a:t>
            </a:r>
            <a:r>
              <a:rPr b="1" i="1" sz="2400">
                <a:uFill>
                  <a:solidFill/>
                </a:uFill>
              </a:rPr>
              <a:t>x</a:t>
            </a:r>
          </a:p>
        </p:txBody>
      </p:sp>
      <p:sp>
        <p:nvSpPr>
          <p:cNvPr id="140" name="Shape 140"/>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612140" indent="-228600">
              <a:lnSpc>
                <a:spcPct val="90000"/>
              </a:lnSpc>
              <a:buClr>
                <a:srgbClr val="0068AD"/>
              </a:buClr>
              <a:buFont typeface="Arial"/>
              <a:defRPr>
                <a:uFillTx/>
              </a:defRPr>
            </a:pPr>
            <a:r>
              <a:rPr b="1" sz="2400">
                <a:solidFill>
                  <a:srgbClr val="0068AD"/>
                </a:solidFill>
                <a:uFill>
                  <a:solidFill>
                    <a:srgbClr val="0068AD"/>
                  </a:solidFill>
                </a:uFill>
              </a:rPr>
              <a:t>Simplify the expression 6(</a:t>
            </a:r>
            <a:r>
              <a:rPr b="1" i="1" sz="2400">
                <a:solidFill>
                  <a:srgbClr val="0068AD"/>
                </a:solidFill>
                <a:uFill>
                  <a:solidFill>
                    <a:srgbClr val="0068AD"/>
                  </a:solidFill>
                </a:uFill>
              </a:rPr>
              <a:t>x</a:t>
            </a:r>
            <a:r>
              <a:rPr b="1" sz="2400">
                <a:solidFill>
                  <a:srgbClr val="0068AD"/>
                </a:solidFill>
                <a:uFill>
                  <a:solidFill>
                    <a:srgbClr val="0068AD"/>
                  </a:solidFill>
                </a:uFill>
              </a:rPr>
              <a:t> – 2) + 8</a:t>
            </a:r>
            <a:r>
              <a:rPr b="1" i="1" sz="2400">
                <a:solidFill>
                  <a:srgbClr val="0068AD"/>
                </a:solidFill>
                <a:uFill>
                  <a:solidFill>
                    <a:srgbClr val="0068AD"/>
                  </a:solidFill>
                </a:uFill>
              </a:rPr>
              <a:t>x</a:t>
            </a:r>
            <a:r>
              <a:rPr b="1" sz="2400">
                <a:solidFill>
                  <a:srgbClr val="0068AD"/>
                </a:solidFill>
                <a:uFill>
                  <a:solidFill>
                    <a:srgbClr val="0068AD"/>
                  </a:solidFill>
                </a:uFill>
              </a:rPr>
              <a:t>.		</a:t>
            </a:r>
          </a:p>
        </p:txBody>
      </p:sp>
      <p:sp>
        <p:nvSpPr>
          <p:cNvPr id="141" name="Shape 141"/>
          <p:cNvSpPr/>
          <p:nvPr/>
        </p:nvSpPr>
        <p:spPr>
          <a:xfrm>
            <a:off x="533400" y="24511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42" name="5Min Num_5.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42"/>
                                        </p:tgtEl>
                                        <p:attrNameLst>
                                          <p:attrName>style.visibility</p:attrName>
                                        </p:attrNameLst>
                                      </p:cBhvr>
                                      <p:to>
                                        <p:strVal val="visible"/>
                                      </p:to>
                                    </p:set>
                                    <p:animEffect filter="fade" transition="in">
                                      <p:cBhvr>
                                        <p:cTn id="7" dur="500"/>
                                        <p:tgtEl>
                                          <p:spTgt spid="142"/>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40"/>
                                        </p:tgtEl>
                                        <p:attrNameLst>
                                          <p:attrName>style.visibility</p:attrName>
                                        </p:attrNameLst>
                                      </p:cBhvr>
                                      <p:to>
                                        <p:strVal val="visible"/>
                                      </p:to>
                                    </p:set>
                                    <p:animEffect filter="wipe(left)" transition="in">
                                      <p:cBhvr>
                                        <p:cTn id="11" dur="500"/>
                                        <p:tgtEl>
                                          <p:spTgt spid="140"/>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39"/>
                                        </p:tgtEl>
                                        <p:attrNameLst>
                                          <p:attrName>style.visibility</p:attrName>
                                        </p:attrNameLst>
                                      </p:cBhvr>
                                      <p:to>
                                        <p:strVal val="visible"/>
                                      </p:to>
                                    </p:set>
                                    <p:animEffect filter="wipe(left)" transition="in">
                                      <p:cBhvr>
                                        <p:cTn id="15" dur="500"/>
                                        <p:tgtEl>
                                          <p:spTgt spid="139"/>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41"/>
                                        </p:tgtEl>
                                        <p:attrNameLst>
                                          <p:attrName>style.visibility</p:attrName>
                                        </p:attrNameLst>
                                      </p:cBhvr>
                                      <p:to>
                                        <p:strVal val="visible"/>
                                      </p:to>
                                    </p:set>
                                    <p:anim calcmode="lin" valueType="num">
                                      <p:cBhvr>
                                        <p:cTn id="20" dur="500" fill="hold"/>
                                        <p:tgtEl>
                                          <p:spTgt spid="141"/>
                                        </p:tgtEl>
                                        <p:attrNameLst>
                                          <p:attrName>ppt_x</p:attrName>
                                        </p:attrNameLst>
                                      </p:cBhvr>
                                      <p:tavLst>
                                        <p:tav tm="0">
                                          <p:val>
                                            <p:strVal val="0-#ppt_w/2"/>
                                          </p:val>
                                        </p:tav>
                                        <p:tav tm="100000">
                                          <p:val>
                                            <p:strVal val="#ppt_x"/>
                                          </p:val>
                                        </p:tav>
                                      </p:tavLst>
                                    </p:anim>
                                    <p:anim calcmode="lin" valueType="num">
                                      <p:cBhvr>
                                        <p:cTn id="21" dur="500" fill="hold"/>
                                        <p:tgtEl>
                                          <p:spTgt spid="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1"/>
      <p:bldP build="whole" bldLvl="1" animBg="1" rev="0" advAuto="0" spid="139" grpId="3"/>
      <p:bldP build="whole" bldLvl="1" animBg="1" rev="0" advAuto="0" spid="141" grpId="4"/>
      <p:bldP build="whole" bldLvl="1" animBg="1" rev="0" advAuto="0" spid="140"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6</a:t>
            </a:r>
          </a:p>
        </p:txBody>
      </p:sp>
      <p:sp>
        <p:nvSpPr>
          <p:cNvPr id="145" name="Shape 145"/>
          <p:cNvSpPr/>
          <p:nvPr/>
        </p:nvSpPr>
        <p:spPr>
          <a:xfrm>
            <a:off x="1066799" y="2819400"/>
            <a:ext cx="4965701"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8</a:t>
            </a:r>
            <a:r>
              <a:rPr b="1" i="1" sz="2400">
                <a:uFill>
                  <a:solidFill/>
                </a:uFill>
              </a:rPr>
              <a:t>x</a:t>
            </a:r>
            <a:r>
              <a:rPr b="1" sz="2400">
                <a:uFill>
                  <a:solidFill/>
                </a:uFill>
              </a:rPr>
              <a:t> – 6</a:t>
            </a:r>
            <a:r>
              <a:rPr b="1" i="1" sz="2400">
                <a:uFill>
                  <a:solidFill/>
                </a:uFill>
              </a:rPr>
              <a:t>y</a:t>
            </a:r>
            <a:endParaRPr b="1" i="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2</a:t>
            </a:r>
            <a:r>
              <a:rPr b="1" i="1" sz="2400">
                <a:uFill>
                  <a:solidFill/>
                </a:uFill>
              </a:rPr>
              <a:t>x</a:t>
            </a:r>
            <a:endParaRPr b="1" i="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3</a:t>
            </a:r>
            <a:r>
              <a:rPr b="1" i="1" sz="2400">
                <a:uFill>
                  <a:solidFill/>
                </a:uFill>
              </a:rPr>
              <a:t>x</a:t>
            </a:r>
            <a:r>
              <a:rPr b="1" sz="2400">
                <a:uFill>
                  <a:solidFill/>
                </a:uFill>
              </a:rPr>
              <a:t> – 2</a:t>
            </a:r>
            <a:r>
              <a:rPr b="1" i="1" sz="2400">
                <a:uFill>
                  <a:solidFill/>
                </a:uFill>
              </a:rPr>
              <a:t>y</a:t>
            </a:r>
            <a:endParaRPr b="1" i="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5</a:t>
            </a:r>
            <a:r>
              <a:rPr b="1" i="1" sz="2400">
                <a:uFill>
                  <a:solidFill/>
                </a:uFill>
              </a:rPr>
              <a:t>x</a:t>
            </a:r>
            <a:r>
              <a:rPr b="1" sz="2400">
                <a:uFill>
                  <a:solidFill/>
                </a:uFill>
              </a:rPr>
              <a:t> – 6</a:t>
            </a:r>
            <a:r>
              <a:rPr b="1" i="1" sz="2400">
                <a:uFill>
                  <a:solidFill/>
                </a:uFill>
              </a:rPr>
              <a:t>y</a:t>
            </a:r>
          </a:p>
        </p:txBody>
      </p:sp>
      <p:sp>
        <p:nvSpPr>
          <p:cNvPr id="146" name="Shape 146"/>
          <p:cNvSpPr/>
          <p:nvPr/>
        </p:nvSpPr>
        <p:spPr>
          <a:xfrm>
            <a:off x="685800" y="1657350"/>
            <a:ext cx="80264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The perimeter of the trapezoid below is 11</a:t>
            </a:r>
            <a:r>
              <a:rPr b="1" i="1" sz="2400">
                <a:solidFill>
                  <a:srgbClr val="0068AD"/>
                </a:solidFill>
                <a:uFill>
                  <a:solidFill>
                    <a:srgbClr val="0068AD"/>
                  </a:solidFill>
                </a:uFill>
              </a:rPr>
              <a:t>x</a:t>
            </a:r>
            <a:r>
              <a:rPr b="1" sz="2400">
                <a:solidFill>
                  <a:srgbClr val="0068AD"/>
                </a:solidFill>
                <a:uFill>
                  <a:solidFill>
                    <a:srgbClr val="0068AD"/>
                  </a:solidFill>
                </a:uFill>
              </a:rPr>
              <a:t> – 8</a:t>
            </a:r>
            <a:r>
              <a:rPr b="1" i="1" sz="2400">
                <a:solidFill>
                  <a:srgbClr val="0068AD"/>
                </a:solidFill>
                <a:uFill>
                  <a:solidFill>
                    <a:srgbClr val="0068AD"/>
                  </a:solidFill>
                </a:uFill>
              </a:rPr>
              <a:t>y</a:t>
            </a:r>
            <a:r>
              <a:rPr b="1" sz="2400">
                <a:solidFill>
                  <a:srgbClr val="0068AD"/>
                </a:solidFill>
                <a:uFill>
                  <a:solidFill>
                    <a:srgbClr val="0068AD"/>
                  </a:solidFill>
                </a:uFill>
              </a:rPr>
              <a:t>. Write an expression for the measure of the fourth side of the figure.</a:t>
            </a:r>
          </a:p>
        </p:txBody>
      </p:sp>
      <p:sp>
        <p:nvSpPr>
          <p:cNvPr id="147" name="Shape 147"/>
          <p:cNvSpPr/>
          <p:nvPr/>
        </p:nvSpPr>
        <p:spPr>
          <a:xfrm>
            <a:off x="533400" y="4751387"/>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48" name="Std Test Prac.png"/>
          <p:cNvPicPr/>
          <p:nvPr/>
        </p:nvPicPr>
        <p:blipFill>
          <a:blip r:embed="rId2">
            <a:extLst/>
          </a:blip>
          <a:stretch>
            <a:fillRect/>
          </a:stretch>
        </p:blipFill>
        <p:spPr>
          <a:xfrm>
            <a:off x="647700" y="1295400"/>
            <a:ext cx="3373438" cy="311150"/>
          </a:xfrm>
          <a:prstGeom prst="rect">
            <a:avLst/>
          </a:prstGeom>
          <a:ln w="12700">
            <a:miter lim="400000"/>
          </a:ln>
        </p:spPr>
      </p:pic>
      <p:pic>
        <p:nvPicPr>
          <p:cNvPr id="149" name="5Min Num_6.png"/>
          <p:cNvPicPr/>
          <p:nvPr/>
        </p:nvPicPr>
        <p:blipFill>
          <a:blip r:embed="rId3">
            <a:extLst/>
          </a:blip>
          <a:stretch>
            <a:fillRect/>
          </a:stretch>
        </p:blipFill>
        <p:spPr>
          <a:xfrm>
            <a:off x="614362" y="1647825"/>
            <a:ext cx="457201" cy="420688"/>
          </a:xfrm>
          <a:prstGeom prst="rect">
            <a:avLst/>
          </a:prstGeom>
          <a:ln w="12700">
            <a:miter lim="400000"/>
          </a:ln>
        </p:spPr>
      </p:pic>
      <p:pic>
        <p:nvPicPr>
          <p:cNvPr id="150" name="PALG04-03-5min.jpg"/>
          <p:cNvPicPr/>
          <p:nvPr/>
        </p:nvPicPr>
        <p:blipFill>
          <a:blip r:embed="rId4">
            <a:extLst/>
          </a:blip>
          <a:stretch>
            <a:fillRect/>
          </a:stretch>
        </p:blipFill>
        <p:spPr>
          <a:xfrm>
            <a:off x="4522787" y="2495550"/>
            <a:ext cx="4259264" cy="141922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48"/>
                                        </p:tgtEl>
                                        <p:attrNameLst>
                                          <p:attrName>style.visibility</p:attrName>
                                        </p:attrNameLst>
                                      </p:cBhvr>
                                      <p:to>
                                        <p:strVal val="visible"/>
                                      </p:to>
                                    </p:set>
                                    <p:animEffect filter="wipe(left)" transition="in">
                                      <p:cBhvr>
                                        <p:cTn id="7" dur="500"/>
                                        <p:tgtEl>
                                          <p:spTgt spid="14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49"/>
                                        </p:tgtEl>
                                        <p:attrNameLst>
                                          <p:attrName>style.visibility</p:attrName>
                                        </p:attrNameLst>
                                      </p:cBhvr>
                                      <p:to>
                                        <p:strVal val="visible"/>
                                      </p:to>
                                    </p:set>
                                    <p:animEffect filter="fade" transition="in">
                                      <p:cBhvr>
                                        <p:cTn id="11" dur="500"/>
                                        <p:tgtEl>
                                          <p:spTgt spid="149"/>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46"/>
                                        </p:tgtEl>
                                        <p:attrNameLst>
                                          <p:attrName>style.visibility</p:attrName>
                                        </p:attrNameLst>
                                      </p:cBhvr>
                                      <p:to>
                                        <p:strVal val="visible"/>
                                      </p:to>
                                    </p:set>
                                    <p:animEffect filter="wipe(left)" transition="in">
                                      <p:cBhvr>
                                        <p:cTn id="15" dur="500"/>
                                        <p:tgtEl>
                                          <p:spTgt spid="146"/>
                                        </p:tgtEl>
                                      </p:cBhvr>
                                    </p:animEffect>
                                  </p:childTnLst>
                                </p:cTn>
                              </p:par>
                            </p:childTnLst>
                          </p:cTn>
                        </p:par>
                        <p:par>
                          <p:cTn id="16" fill="hold">
                            <p:stCondLst>
                              <p:cond delay="1500"/>
                            </p:stCondLst>
                            <p:childTnLst>
                              <p:par>
                                <p:cTn id="17" nodeType="afterEffect" presetClass="entr" presetSubtype="32" presetID="4" grpId="4" fill="hold">
                                  <p:stCondLst>
                                    <p:cond delay="0"/>
                                  </p:stCondLst>
                                  <p:iterate type="el" backwards="0">
                                    <p:tmAbs val="0"/>
                                  </p:iterate>
                                  <p:childTnLst>
                                    <p:set>
                                      <p:cBhvr>
                                        <p:cTn id="18" fill="hold"/>
                                        <p:tgtEl>
                                          <p:spTgt spid="150"/>
                                        </p:tgtEl>
                                        <p:attrNameLst>
                                          <p:attrName>style.visibility</p:attrName>
                                        </p:attrNameLst>
                                      </p:cBhvr>
                                      <p:to>
                                        <p:strVal val="visible"/>
                                      </p:to>
                                    </p:set>
                                    <p:animEffect filter="box(out)" transition="in">
                                      <p:cBhvr>
                                        <p:cTn id="19" dur="500"/>
                                        <p:tgtEl>
                                          <p:spTgt spid="150"/>
                                        </p:tgtEl>
                                      </p:cBhvr>
                                    </p:animEffect>
                                  </p:childTnLst>
                                </p:cTn>
                              </p:par>
                            </p:childTnLst>
                          </p:cTn>
                        </p:par>
                        <p:par>
                          <p:cTn id="20" fill="hold">
                            <p:stCondLst>
                              <p:cond delay="2000"/>
                            </p:stCondLst>
                            <p:childTnLst>
                              <p:par>
                                <p:cTn id="21" nodeType="afterEffect" presetClass="entr" presetSubtype="8" presetID="22" grpId="5" fill="hold">
                                  <p:stCondLst>
                                    <p:cond delay="0"/>
                                  </p:stCondLst>
                                  <p:iterate type="el" backwards="0">
                                    <p:tmAbs val="0"/>
                                  </p:iterate>
                                  <p:childTnLst>
                                    <p:set>
                                      <p:cBhvr>
                                        <p:cTn id="22" fill="hold"/>
                                        <p:tgtEl>
                                          <p:spTgt spid="145"/>
                                        </p:tgtEl>
                                        <p:attrNameLst>
                                          <p:attrName>style.visibility</p:attrName>
                                        </p:attrNameLst>
                                      </p:cBhvr>
                                      <p:to>
                                        <p:strVal val="visible"/>
                                      </p:to>
                                    </p:set>
                                    <p:animEffect filter="wipe(left)" transition="in">
                                      <p:cBhvr>
                                        <p:cTn id="23" dur="500"/>
                                        <p:tgtEl>
                                          <p:spTgt spid="145"/>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 grpId="6" fill="hold">
                                  <p:stCondLst>
                                    <p:cond delay="0"/>
                                  </p:stCondLst>
                                  <p:iterate type="el" backwards="0">
                                    <p:tmAbs val="0"/>
                                  </p:iterate>
                                  <p:childTnLst>
                                    <p:set>
                                      <p:cBhvr>
                                        <p:cTn id="27" fill="hold"/>
                                        <p:tgtEl>
                                          <p:spTgt spid="147"/>
                                        </p:tgtEl>
                                        <p:attrNameLst>
                                          <p:attrName>style.visibility</p:attrName>
                                        </p:attrNameLst>
                                      </p:cBhvr>
                                      <p:to>
                                        <p:strVal val="visible"/>
                                      </p:to>
                                    </p:set>
                                    <p:anim calcmode="lin" valueType="num">
                                      <p:cBhvr>
                                        <p:cTn id="28" dur="500" fill="hold"/>
                                        <p:tgtEl>
                                          <p:spTgt spid="147"/>
                                        </p:tgtEl>
                                        <p:attrNameLst>
                                          <p:attrName>ppt_x</p:attrName>
                                        </p:attrNameLst>
                                      </p:cBhvr>
                                      <p:tavLst>
                                        <p:tav tm="0">
                                          <p:val>
                                            <p:strVal val="0-#ppt_w/2"/>
                                          </p:val>
                                        </p:tav>
                                        <p:tav tm="100000">
                                          <p:val>
                                            <p:strVal val="#ppt_x"/>
                                          </p:val>
                                        </p:tav>
                                      </p:tavLst>
                                    </p:anim>
                                    <p:anim calcmode="lin" valueType="num">
                                      <p:cBhvr>
                                        <p:cTn id="29" dur="500" fill="hold"/>
                                        <p:tgtEl>
                                          <p:spTgt spid="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 grpId="2"/>
      <p:bldP build="whole" bldLvl="1" animBg="1" rev="0" advAuto="0" spid="146" grpId="3"/>
      <p:bldP build="whole" bldLvl="1" animBg="1" rev="0" advAuto="0" spid="145" grpId="5"/>
      <p:bldP build="whole" bldLvl="1" animBg="1" rev="0" advAuto="0" spid="148" grpId="1"/>
      <p:bldP build="whole" bldLvl="1" animBg="1" rev="0" advAuto="0" spid="147" grpId="6"/>
      <p:bldP build="whole" bldLvl="1" animBg="1" rev="0" advAuto="0" spid="150" grpId="4"/>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a:lstStyle/>
          <a:p>
            <a:pPr lvl="0">
              <a:defRPr sz="1800">
                <a:uFillTx/>
              </a:defRPr>
            </a:pPr>
            <a:r>
              <a:rPr sz="1200">
                <a:uFill>
                  <a:solidFill/>
                </a:uFill>
              </a:rPr>
              <a:t>Then/Now</a:t>
            </a:r>
          </a:p>
        </p:txBody>
      </p:sp>
      <p:pic>
        <p:nvPicPr>
          <p:cNvPr id="153" name="Then.png"/>
          <p:cNvPicPr/>
          <p:nvPr/>
        </p:nvPicPr>
        <p:blipFill>
          <a:blip r:embed="rId2">
            <a:extLst/>
          </a:blip>
          <a:stretch>
            <a:fillRect/>
          </a:stretch>
        </p:blipFill>
        <p:spPr>
          <a:xfrm>
            <a:off x="711200" y="742950"/>
            <a:ext cx="4241801" cy="895351"/>
          </a:xfrm>
          <a:prstGeom prst="rect">
            <a:avLst/>
          </a:prstGeom>
          <a:ln w="12700">
            <a:miter lim="400000"/>
          </a:ln>
        </p:spPr>
      </p:pic>
      <p:sp>
        <p:nvSpPr>
          <p:cNvPr id="154" name="Shape 154"/>
          <p:cNvSpPr/>
          <p:nvPr/>
        </p:nvSpPr>
        <p:spPr>
          <a:xfrm>
            <a:off x="812800" y="1828800"/>
            <a:ext cx="7632700" cy="1231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600"/>
              </a:spcBef>
              <a:buClr>
                <a:srgbClr val="000000"/>
              </a:buClr>
              <a:buFont typeface="Arial"/>
              <a:defRPr sz="2800"/>
            </a:lvl1pPr>
          </a:lstStyle>
          <a:p>
            <a:pPr lvl="0">
              <a:defRPr sz="1800">
                <a:uFillTx/>
              </a:defRPr>
            </a:pPr>
            <a:r>
              <a:rPr sz="2800">
                <a:uFill>
                  <a:solidFill/>
                </a:uFill>
              </a:rPr>
              <a:t>You have already worked with the additive inverse of a number when you subtracted integers. (Lesson 2–3)</a:t>
            </a:r>
          </a:p>
        </p:txBody>
      </p:sp>
      <p:pic>
        <p:nvPicPr>
          <p:cNvPr id="155" name="Now.png"/>
          <p:cNvPicPr/>
          <p:nvPr/>
        </p:nvPicPr>
        <p:blipFill>
          <a:blip r:embed="rId3">
            <a:extLst/>
          </a:blip>
          <a:stretch>
            <a:fillRect/>
          </a:stretch>
        </p:blipFill>
        <p:spPr>
          <a:xfrm>
            <a:off x="711200" y="3048000"/>
            <a:ext cx="4241801" cy="895351"/>
          </a:xfrm>
          <a:prstGeom prst="rect">
            <a:avLst/>
          </a:prstGeom>
          <a:ln w="12700">
            <a:miter lim="400000"/>
          </a:ln>
        </p:spPr>
      </p:pic>
      <p:sp>
        <p:nvSpPr>
          <p:cNvPr id="156" name="Shape 156"/>
          <p:cNvSpPr/>
          <p:nvPr/>
        </p:nvSpPr>
        <p:spPr>
          <a:xfrm>
            <a:off x="812800" y="4057650"/>
            <a:ext cx="7632700" cy="863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Solve equations by using the Addition and Subtraction Properties of Equality.</a:t>
            </a:r>
          </a:p>
        </p:txBody>
      </p:sp>
      <p:sp>
        <p:nvSpPr>
          <p:cNvPr id="157" name="Shape 157"/>
          <p:cNvSpPr/>
          <p:nvPr/>
        </p:nvSpPr>
        <p:spPr>
          <a:xfrm>
            <a:off x="812800" y="5083175"/>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Translate verbal sentences into equations.</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3"/>
                                        </p:tgtEl>
                                        <p:attrNameLst>
                                          <p:attrName>style.visibility</p:attrName>
                                        </p:attrNameLst>
                                      </p:cBhvr>
                                      <p:to>
                                        <p:strVal val="visible"/>
                                      </p:to>
                                    </p:set>
                                    <p:animEffect filter="wipe(left)" transition="in">
                                      <p:cBhvr>
                                        <p:cTn id="7" dur="500"/>
                                        <p:tgtEl>
                                          <p:spTgt spid="153"/>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54"/>
                                        </p:tgtEl>
                                        <p:attrNameLst>
                                          <p:attrName>style.visibility</p:attrName>
                                        </p:attrNameLst>
                                      </p:cBhvr>
                                      <p:to>
                                        <p:strVal val="visible"/>
                                      </p:to>
                                    </p:set>
                                    <p:animEffect filter="wipe(left)" transition="in">
                                      <p:cBhvr>
                                        <p:cTn id="11" dur="500"/>
                                        <p:tgtEl>
                                          <p:spTgt spid="154"/>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55"/>
                                        </p:tgtEl>
                                        <p:attrNameLst>
                                          <p:attrName>style.visibility</p:attrName>
                                        </p:attrNameLst>
                                      </p:cBhvr>
                                      <p:to>
                                        <p:strVal val="visible"/>
                                      </p:to>
                                    </p:set>
                                    <p:animEffect filter="wipe(left)" transition="in">
                                      <p:cBhvr>
                                        <p:cTn id="16" dur="500"/>
                                        <p:tgtEl>
                                          <p:spTgt spid="155"/>
                                        </p:tgtEl>
                                      </p:cBhvr>
                                    </p:animEffect>
                                  </p:childTnLst>
                                </p:cTn>
                              </p:par>
                            </p:childTnLst>
                          </p:cTn>
                        </p:par>
                        <p:par>
                          <p:cTn id="17" fill="hold">
                            <p:stCondLst>
                              <p:cond delay="500"/>
                            </p:stCondLst>
                            <p:childTnLst>
                              <p:par>
                                <p:cTn id="18" nodeType="afterEffect" presetClass="entr" presetSubtype="8" presetID="22" grpId="4" fill="hold">
                                  <p:stCondLst>
                                    <p:cond delay="0"/>
                                  </p:stCondLst>
                                  <p:iterate type="el" backwards="0">
                                    <p:tmAbs val="0"/>
                                  </p:iterate>
                                  <p:childTnLst>
                                    <p:set>
                                      <p:cBhvr>
                                        <p:cTn id="19" fill="hold"/>
                                        <p:tgtEl>
                                          <p:spTgt spid="156"/>
                                        </p:tgtEl>
                                        <p:attrNameLst>
                                          <p:attrName>style.visibility</p:attrName>
                                        </p:attrNameLst>
                                      </p:cBhvr>
                                      <p:to>
                                        <p:strVal val="visible"/>
                                      </p:to>
                                    </p:set>
                                    <p:animEffect filter="wipe(left)" transition="in">
                                      <p:cBhvr>
                                        <p:cTn id="20" dur="500"/>
                                        <p:tgtEl>
                                          <p:spTgt spid="156"/>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5" fill="hold">
                                  <p:stCondLst>
                                    <p:cond delay="0"/>
                                  </p:stCondLst>
                                  <p:iterate type="el" backwards="0">
                                    <p:tmAbs val="0"/>
                                  </p:iterate>
                                  <p:childTnLst>
                                    <p:set>
                                      <p:cBhvr>
                                        <p:cTn id="24" fill="hold"/>
                                        <p:tgtEl>
                                          <p:spTgt spid="157">
                                            <p:bg/>
                                          </p:spTgt>
                                        </p:tgtEl>
                                        <p:attrNameLst>
                                          <p:attrName>style.visibility</p:attrName>
                                        </p:attrNameLst>
                                      </p:cBhvr>
                                      <p:to>
                                        <p:strVal val="visible"/>
                                      </p:to>
                                    </p:set>
                                    <p:animEffect filter="wipe(left)" transition="in">
                                      <p:cBhvr>
                                        <p:cTn id="25" dur="500"/>
                                        <p:tgtEl>
                                          <p:spTgt spid="157">
                                            <p:bg/>
                                          </p:spTgt>
                                        </p:tgtEl>
                                      </p:cBhvr>
                                    </p:animEffect>
                                  </p:childTnLst>
                                </p:cTn>
                              </p:par>
                              <p:par>
                                <p:cTn id="26" presetClass="entr" presetSubtype="8" presetID="22" grpId="5" fill="hold">
                                  <p:stCondLst>
                                    <p:cond delay="0"/>
                                  </p:stCondLst>
                                  <p:iterate type="el" backwards="0">
                                    <p:tmAbs val="0"/>
                                  </p:iterate>
                                  <p:childTnLst>
                                    <p:set>
                                      <p:cBhvr>
                                        <p:cTn id="27" fill="hold"/>
                                        <p:tgtEl>
                                          <p:spTgt spid="157">
                                            <p:txEl>
                                              <p:pRg st="0" end="0"/>
                                            </p:txEl>
                                          </p:spTgt>
                                        </p:tgtEl>
                                        <p:attrNameLst>
                                          <p:attrName>style.visibility</p:attrName>
                                        </p:attrNameLst>
                                      </p:cBhvr>
                                      <p:to>
                                        <p:strVal val="visible"/>
                                      </p:to>
                                    </p:set>
                                    <p:animEffect filter="wipe(left)" transition="in">
                                      <p:cBhvr>
                                        <p:cTn id="28" dur="500"/>
                                        <p:tgtEl>
                                          <p:spTgt spid="157">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4" grpId="2"/>
      <p:bldP build="p" bldLvl="5" animBg="1" rev="0" advAuto="0" spid="157" grpId="5"/>
      <p:bldP build="whole" bldLvl="1" animBg="1" rev="0" advAuto="0" spid="155" grpId="3"/>
      <p:bldP build="whole" bldLvl="1" animBg="1" rev="0" advAuto="0" spid="153" grpId="1"/>
      <p:bldP build="whole" bldLvl="1" animBg="1" rev="0" advAuto="0" spid="156" grpId="4"/>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